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257" r:id="rId3"/>
    <p:sldId id="260" r:id="rId4"/>
    <p:sldId id="261" r:id="rId5"/>
    <p:sldId id="262" r:id="rId6"/>
    <p:sldId id="264" r:id="rId7"/>
    <p:sldId id="267" r:id="rId8"/>
    <p:sldId id="268" r:id="rId9"/>
    <p:sldId id="271" r:id="rId10"/>
    <p:sldId id="306" r:id="rId11"/>
    <p:sldId id="272" r:id="rId12"/>
    <p:sldId id="275" r:id="rId13"/>
    <p:sldId id="278" r:id="rId14"/>
    <p:sldId id="279" r:id="rId15"/>
    <p:sldId id="281" r:id="rId16"/>
    <p:sldId id="293" r:id="rId17"/>
    <p:sldId id="286" r:id="rId18"/>
    <p:sldId id="291" r:id="rId19"/>
    <p:sldId id="292" r:id="rId20"/>
    <p:sldId id="294" r:id="rId21"/>
    <p:sldId id="295" r:id="rId22"/>
    <p:sldId id="296" r:id="rId23"/>
    <p:sldId id="300" r:id="rId24"/>
    <p:sldId id="307" r:id="rId25"/>
    <p:sldId id="305" r:id="rId26"/>
    <p:sldId id="301"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p:scale>
          <a:sx n="70" d="100"/>
          <a:sy n="70" d="100"/>
        </p:scale>
        <p:origin x="-1368" y="-102"/>
      </p:cViewPr>
      <p:guideLst>
        <p:guide orient="horz" pos="2160"/>
        <p:guide pos="2880"/>
      </p:guideLst>
    </p:cSldViewPr>
  </p:slideViewPr>
  <p:outlineViewPr>
    <p:cViewPr>
      <p:scale>
        <a:sx n="33" d="100"/>
        <a:sy n="33" d="100"/>
      </p:scale>
      <p:origin x="0" y="29406"/>
    </p:cViewPr>
  </p:outlineViewPr>
  <p:notesTextViewPr>
    <p:cViewPr>
      <p:scale>
        <a:sx n="100" d="100"/>
        <a:sy n="100" d="100"/>
      </p:scale>
      <p:origin x="0" y="0"/>
    </p:cViewPr>
  </p:notesTextViewPr>
  <p:notesViewPr>
    <p:cSldViewPr>
      <p:cViewPr varScale="1">
        <p:scale>
          <a:sx n="56" d="100"/>
          <a:sy n="56" d="100"/>
        </p:scale>
        <p:origin x="-213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A8F32-1E32-4A01-8C77-36C6E08106E5}" type="datetimeFigureOut">
              <a:rPr lang="en-US" smtClean="0"/>
              <a:pPr/>
              <a:t>5/11/2010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A12A5-A74F-486E-BAC5-BA315D4338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057DC2-5AE0-4D7E-A101-9AA951BE8BF1}" type="datetime1">
              <a:rPr lang="en-US" smtClean="0"/>
              <a:pPr/>
              <a:t>5/11/2010</a:t>
            </a:fld>
            <a:endParaRPr lang="en-US"/>
          </a:p>
        </p:txBody>
      </p:sp>
      <p:sp>
        <p:nvSpPr>
          <p:cNvPr id="19" name="Footer Placeholder 18"/>
          <p:cNvSpPr>
            <a:spLocks noGrp="1"/>
          </p:cNvSpPr>
          <p:nvPr>
            <p:ph type="ftr" sz="quarter" idx="11"/>
          </p:nvPr>
        </p:nvSpPr>
        <p:spPr/>
        <p:txBody>
          <a:bodyPr/>
          <a:lstStyle/>
          <a:p>
            <a:r>
              <a:rPr lang="en-US" smtClean="0"/>
              <a:t>Polymer &amp; Process Engineering Department, UET, Lahore</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566E68-D791-46F8-87E5-665706A730D3}"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67C990-36F1-4DA0-8307-1A8FCB4C10A2}"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22AA60-C4FE-460B-A7D7-F239014B7DFD}"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714BF7-D877-483C-AE3C-B4D2DCE68C45}" type="datetime1">
              <a:rPr lang="en-US" smtClean="0"/>
              <a:pPr/>
              <a:t>5/11/2010</a:t>
            </a:fld>
            <a:endParaRPr lang="en-US"/>
          </a:p>
        </p:txBody>
      </p:sp>
      <p:sp>
        <p:nvSpPr>
          <p:cNvPr id="6" name="Footer Placeholder 5"/>
          <p:cNvSpPr>
            <a:spLocks noGrp="1"/>
          </p:cNvSpPr>
          <p:nvPr>
            <p:ph type="ftr" sz="quarter" idx="11"/>
          </p:nvPr>
        </p:nvSpPr>
        <p:spPr/>
        <p:txBody>
          <a:bodyPr/>
          <a:lstStyle/>
          <a:p>
            <a:r>
              <a:rPr lang="en-US" smtClean="0"/>
              <a:t>Polymer &amp; Process Engineering Department, UET, Lahore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5D2926-C1D0-4F40-8BD4-FA3BA60FF6E6}" type="datetime1">
              <a:rPr lang="en-US" smtClean="0"/>
              <a:pPr/>
              <a:t>5/11/2010</a:t>
            </a:fld>
            <a:endParaRPr lang="en-US"/>
          </a:p>
        </p:txBody>
      </p:sp>
      <p:sp>
        <p:nvSpPr>
          <p:cNvPr id="8" name="Footer Placeholder 7"/>
          <p:cNvSpPr>
            <a:spLocks noGrp="1"/>
          </p:cNvSpPr>
          <p:nvPr>
            <p:ph type="ftr" sz="quarter" idx="11"/>
          </p:nvPr>
        </p:nvSpPr>
        <p:spPr/>
        <p:txBody>
          <a:bodyPr/>
          <a:lstStyle/>
          <a:p>
            <a:r>
              <a:rPr lang="en-US" smtClean="0"/>
              <a:t>Polymer &amp; Process Engineering Department, UET, Lahore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4A0AC7-E605-483F-ADB3-F9655AC75193}" type="datetime1">
              <a:rPr lang="en-US" smtClean="0"/>
              <a:pPr/>
              <a:t>5/11/2010</a:t>
            </a:fld>
            <a:endParaRPr lang="en-US"/>
          </a:p>
        </p:txBody>
      </p:sp>
      <p:sp>
        <p:nvSpPr>
          <p:cNvPr id="4" name="Footer Placeholder 3"/>
          <p:cNvSpPr>
            <a:spLocks noGrp="1"/>
          </p:cNvSpPr>
          <p:nvPr>
            <p:ph type="ftr" sz="quarter" idx="11"/>
          </p:nvPr>
        </p:nvSpPr>
        <p:spPr/>
        <p:txBody>
          <a:bodyPr/>
          <a:lstStyle/>
          <a:p>
            <a:r>
              <a:rPr lang="en-US" smtClean="0"/>
              <a:t>Polymer &amp; Process Engineering Department, UET, Lahore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62A0E-A6CE-4B3F-BC15-D3174A3A4732}" type="datetime1">
              <a:rPr lang="en-US" smtClean="0"/>
              <a:pPr/>
              <a:t>5/11/2010</a:t>
            </a:fld>
            <a:endParaRPr lang="en-US"/>
          </a:p>
        </p:txBody>
      </p:sp>
      <p:sp>
        <p:nvSpPr>
          <p:cNvPr id="3" name="Footer Placeholder 2"/>
          <p:cNvSpPr>
            <a:spLocks noGrp="1"/>
          </p:cNvSpPr>
          <p:nvPr>
            <p:ph type="ftr" sz="quarter" idx="11"/>
          </p:nvPr>
        </p:nvSpPr>
        <p:spPr/>
        <p:txBody>
          <a:bodyPr/>
          <a:lstStyle/>
          <a:p>
            <a:r>
              <a:rPr lang="en-US" smtClean="0"/>
              <a:t>Polymer &amp; Process Engineering Department, UET, Lahore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A17C08-6705-46E1-AA5F-2258AC7A861C}" type="datetime1">
              <a:rPr lang="en-US" smtClean="0"/>
              <a:pPr/>
              <a:t>5/11/2010</a:t>
            </a:fld>
            <a:endParaRPr lang="en-US"/>
          </a:p>
        </p:txBody>
      </p:sp>
      <p:sp>
        <p:nvSpPr>
          <p:cNvPr id="6" name="Footer Placeholder 5"/>
          <p:cNvSpPr>
            <a:spLocks noGrp="1"/>
          </p:cNvSpPr>
          <p:nvPr>
            <p:ph type="ftr" sz="quarter" idx="11"/>
          </p:nvPr>
        </p:nvSpPr>
        <p:spPr/>
        <p:txBody>
          <a:bodyPr/>
          <a:lstStyle/>
          <a:p>
            <a:r>
              <a:rPr lang="en-US" smtClean="0"/>
              <a:t>Polymer &amp; Process Engineering Department, UET, Lahore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88833C-0AA5-4202-B297-C6A11610A382}" type="datetime1">
              <a:rPr lang="en-US" smtClean="0"/>
              <a:pPr/>
              <a:t>5/11/2010</a:t>
            </a:fld>
            <a:endParaRPr lang="en-US"/>
          </a:p>
        </p:txBody>
      </p:sp>
      <p:sp>
        <p:nvSpPr>
          <p:cNvPr id="6" name="Footer Placeholder 5"/>
          <p:cNvSpPr>
            <a:spLocks noGrp="1"/>
          </p:cNvSpPr>
          <p:nvPr>
            <p:ph type="ftr" sz="quarter" idx="11"/>
          </p:nvPr>
        </p:nvSpPr>
        <p:spPr/>
        <p:txBody>
          <a:bodyPr/>
          <a:lstStyle/>
          <a:p>
            <a:r>
              <a:rPr lang="en-US" smtClean="0"/>
              <a:t>Polymer &amp; Process Engineering Department, UET, Lahore</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462D12-EAB0-4D70-849E-D566D00DFC4D}" type="datetime1">
              <a:rPr lang="en-US" smtClean="0"/>
              <a:pPr/>
              <a:t>5/11/2010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Polymer &amp; Process Engineering Department, UET, Lahore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latin typeface="+mn-lt"/>
              </a:rPr>
              <a:t>POLYMERS</a:t>
            </a:r>
            <a:endParaRPr lang="en-US" dirty="0">
              <a:latin typeface="+mn-lt"/>
            </a:endParaRPr>
          </a:p>
        </p:txBody>
      </p:sp>
      <p:sp>
        <p:nvSpPr>
          <p:cNvPr id="3" name="Subtitle 2"/>
          <p:cNvSpPr>
            <a:spLocks noGrp="1"/>
          </p:cNvSpPr>
          <p:nvPr>
            <p:ph type="subTitle" idx="1"/>
          </p:nvPr>
        </p:nvSpPr>
        <p:spPr/>
        <p:txBody>
          <a:bodyPr>
            <a:normAutofit fontScale="92500" lnSpcReduction="10000"/>
          </a:bodyPr>
          <a:lstStyle/>
          <a:p>
            <a:r>
              <a:rPr lang="en-US" dirty="0" err="1" smtClean="0">
                <a:latin typeface="+mn-lt"/>
              </a:rPr>
              <a:t>Qasim</a:t>
            </a:r>
            <a:r>
              <a:rPr lang="en-US" dirty="0" smtClean="0">
                <a:latin typeface="+mn-lt"/>
              </a:rPr>
              <a:t> </a:t>
            </a:r>
            <a:r>
              <a:rPr lang="en-US" dirty="0" err="1" smtClean="0">
                <a:latin typeface="+mn-lt"/>
              </a:rPr>
              <a:t>Habib</a:t>
            </a:r>
            <a:endParaRPr lang="en-US" dirty="0" smtClean="0">
              <a:latin typeface="+mn-lt"/>
            </a:endParaRPr>
          </a:p>
          <a:p>
            <a:r>
              <a:rPr lang="en-US" dirty="0" smtClean="0">
                <a:latin typeface="+mn-lt"/>
              </a:rPr>
              <a:t>Lecturer</a:t>
            </a:r>
          </a:p>
          <a:p>
            <a:r>
              <a:rPr lang="en-US" dirty="0" smtClean="0">
                <a:latin typeface="+mn-lt"/>
              </a:rPr>
              <a:t>Polymer &amp; Process Engineering Department</a:t>
            </a:r>
          </a:p>
          <a:p>
            <a:r>
              <a:rPr lang="en-US" dirty="0" smtClean="0">
                <a:latin typeface="+mn-lt"/>
              </a:rPr>
              <a:t>UET, Lahore</a:t>
            </a:r>
            <a:endParaRPr lang="en-US" dirty="0">
              <a:latin typeface="+mn-lt"/>
            </a:endParaRPr>
          </a:p>
        </p:txBody>
      </p:sp>
      <p:sp>
        <p:nvSpPr>
          <p:cNvPr id="5" name="Date Placeholder 4"/>
          <p:cNvSpPr>
            <a:spLocks noGrp="1"/>
          </p:cNvSpPr>
          <p:nvPr>
            <p:ph type="dt" sz="half" idx="10"/>
          </p:nvPr>
        </p:nvSpPr>
        <p:spPr/>
        <p:txBody>
          <a:bodyPr/>
          <a:lstStyle/>
          <a:p>
            <a:fld id="{2A8704B0-7085-4E3D-ADB3-F45B2F5A09F2}" type="datetime1">
              <a:rPr lang="en-US" smtClean="0"/>
              <a:pPr/>
              <a:t>5/11/2010</a:t>
            </a:fld>
            <a:endParaRPr lang="en-US"/>
          </a:p>
        </p:txBody>
      </p:sp>
      <p:sp>
        <p:nvSpPr>
          <p:cNvPr id="6" name="Footer Placeholder 5"/>
          <p:cNvSpPr>
            <a:spLocks noGrp="1"/>
          </p:cNvSpPr>
          <p:nvPr>
            <p:ph type="ftr" sz="quarter" idx="11"/>
          </p:nvPr>
        </p:nvSpPr>
        <p:spPr/>
        <p:txBody>
          <a:bodyPr/>
          <a:lstStyle/>
          <a:p>
            <a:r>
              <a:rPr lang="en-US" smtClean="0"/>
              <a:t>Polymer &amp; Process Engineering Department, UET, Lahore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56488"/>
          </a:xfrm>
        </p:spPr>
        <p:txBody>
          <a:bodyPr>
            <a:normAutofit fontScale="90000"/>
          </a:bodyPr>
          <a:lstStyle/>
          <a:p>
            <a:r>
              <a:rPr lang="en-US" sz="5400" dirty="0" smtClean="0"/>
              <a:t/>
            </a:r>
            <a:br>
              <a:rPr lang="en-US" sz="5400" dirty="0" smtClean="0"/>
            </a:br>
            <a:r>
              <a:rPr lang="en-US" sz="2000" b="1" u="sng" dirty="0" smtClean="0">
                <a:solidFill>
                  <a:schemeClr val="tx1"/>
                </a:solidFill>
              </a:rPr>
              <a:t>Inorganic </a:t>
            </a:r>
            <a:r>
              <a:rPr lang="en-US" sz="2000" b="1" u="sng" dirty="0" err="1" smtClean="0">
                <a:solidFill>
                  <a:schemeClr val="tx1"/>
                </a:solidFill>
              </a:rPr>
              <a:t>polymers:</a:t>
            </a:r>
            <a:r>
              <a:rPr lang="en-US" sz="2000" dirty="0" err="1" smtClean="0">
                <a:solidFill>
                  <a:schemeClr val="tx1"/>
                </a:solidFill>
              </a:rPr>
              <a:t>where</a:t>
            </a:r>
            <a:r>
              <a:rPr lang="en-US" sz="2000" dirty="0" smtClean="0">
                <a:solidFill>
                  <a:schemeClr val="tx1"/>
                </a:solidFill>
              </a:rPr>
              <a:t> </a:t>
            </a:r>
            <a:r>
              <a:rPr lang="en-US" sz="2000" dirty="0" smtClean="0">
                <a:solidFill>
                  <a:schemeClr val="tx1"/>
                </a:solidFill>
              </a:rPr>
              <a:t>backbone chain is of any other inorganic element like Silicon or Germanium. e.g. </a:t>
            </a:r>
            <a:r>
              <a:rPr lang="en-US" sz="2000" dirty="0" err="1" smtClean="0">
                <a:solidFill>
                  <a:schemeClr val="tx1"/>
                </a:solidFill>
              </a:rPr>
              <a:t>Polygerman</a:t>
            </a:r>
            <a:r>
              <a:rPr lang="en-US" sz="2000" dirty="0" smtClean="0">
                <a:solidFill>
                  <a:schemeClr val="tx1"/>
                </a:solidFill>
              </a:rPr>
              <a:t>.</a:t>
            </a:r>
            <a:endParaRPr lang="en-US" sz="2000" dirty="0">
              <a:solidFill>
                <a:schemeClr val="tx1"/>
              </a:solidFill>
            </a:endParaRPr>
          </a:p>
        </p:txBody>
      </p:sp>
      <p:sp>
        <p:nvSpPr>
          <p:cNvPr id="3" name="Content Placeholder 2"/>
          <p:cNvSpPr>
            <a:spLocks noGrp="1"/>
          </p:cNvSpPr>
          <p:nvPr>
            <p:ph idx="1"/>
          </p:nvPr>
        </p:nvSpPr>
        <p:spPr/>
        <p:txBody>
          <a:bodyPr/>
          <a:lstStyle/>
          <a:p>
            <a:pPr>
              <a:buNone/>
            </a:pPr>
            <a:endParaRPr lang="en-US" sz="2800" u="sng" dirty="0" smtClean="0"/>
          </a:p>
          <a:p>
            <a:endParaRPr lang="en-US" dirty="0"/>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pic>
        <p:nvPicPr>
          <p:cNvPr id="7" name="Picture 6" descr="ino04.gif"/>
          <p:cNvPicPr>
            <a:picLocks noChangeAspect="1"/>
          </p:cNvPicPr>
          <p:nvPr/>
        </p:nvPicPr>
        <p:blipFill>
          <a:blip r:embed="rId2"/>
          <a:stretch>
            <a:fillRect/>
          </a:stretch>
        </p:blipFill>
        <p:spPr>
          <a:xfrm>
            <a:off x="838200" y="2133600"/>
            <a:ext cx="6934200" cy="3581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en-US" sz="1800" b="1" u="sng" dirty="0" smtClean="0">
                <a:solidFill>
                  <a:schemeClr val="tx1"/>
                </a:solidFill>
                <a:latin typeface="+mn-lt"/>
              </a:rPr>
              <a:t>b)-</a:t>
            </a:r>
            <a:r>
              <a:rPr lang="en-US" sz="1800" b="1" u="sng" dirty="0" err="1" smtClean="0">
                <a:solidFill>
                  <a:schemeClr val="tx1"/>
                </a:solidFill>
                <a:latin typeface="+mn-lt"/>
              </a:rPr>
              <a:t>Homochain</a:t>
            </a:r>
            <a:r>
              <a:rPr lang="en-US" sz="1800" b="1" u="sng" dirty="0" smtClean="0">
                <a:solidFill>
                  <a:schemeClr val="tx1"/>
                </a:solidFill>
                <a:latin typeface="+mn-lt"/>
              </a:rPr>
              <a:t> </a:t>
            </a:r>
            <a:r>
              <a:rPr lang="en-US" sz="1800" b="1" u="sng" dirty="0" smtClean="0">
                <a:solidFill>
                  <a:schemeClr val="tx1"/>
                </a:solidFill>
                <a:latin typeface="+mn-lt"/>
              </a:rPr>
              <a:t>&amp; </a:t>
            </a:r>
            <a:r>
              <a:rPr lang="en-US" sz="1800" b="1" u="sng" dirty="0" err="1" smtClean="0">
                <a:solidFill>
                  <a:schemeClr val="tx1"/>
                </a:solidFill>
                <a:latin typeface="+mn-lt"/>
              </a:rPr>
              <a:t>Heterochain</a:t>
            </a:r>
            <a:r>
              <a:rPr lang="en-US" sz="1800" b="1" u="sng" dirty="0" smtClean="0">
                <a:solidFill>
                  <a:schemeClr val="tx1"/>
                </a:solidFill>
                <a:latin typeface="+mn-lt"/>
              </a:rPr>
              <a:t> </a:t>
            </a:r>
            <a:r>
              <a:rPr lang="en-US" sz="1800" b="1" u="sng" dirty="0" smtClean="0">
                <a:solidFill>
                  <a:schemeClr val="tx1"/>
                </a:solidFill>
                <a:latin typeface="+mn-lt"/>
              </a:rPr>
              <a:t>polymers:</a:t>
            </a:r>
            <a:endParaRPr lang="en-US" sz="1800" b="1" u="sng" dirty="0">
              <a:solidFill>
                <a:schemeClr val="tx1"/>
              </a:solidFill>
              <a:latin typeface="+mn-lt"/>
            </a:endParaRPr>
          </a:p>
        </p:txBody>
      </p:sp>
      <p:sp>
        <p:nvSpPr>
          <p:cNvPr id="3" name="Content Placeholder 2"/>
          <p:cNvSpPr>
            <a:spLocks noGrp="1"/>
          </p:cNvSpPr>
          <p:nvPr>
            <p:ph idx="1"/>
          </p:nvPr>
        </p:nvSpPr>
        <p:spPr>
          <a:xfrm>
            <a:off x="457200" y="1371600"/>
            <a:ext cx="8229600" cy="4953000"/>
          </a:xfrm>
        </p:spPr>
        <p:txBody>
          <a:bodyPr>
            <a:normAutofit/>
          </a:bodyPr>
          <a:lstStyle/>
          <a:p>
            <a:r>
              <a:rPr lang="en-US" sz="1800" u="sng" dirty="0" smtClean="0">
                <a:latin typeface="+mn-lt"/>
              </a:rPr>
              <a:t>Homochain polymers: </a:t>
            </a:r>
            <a:r>
              <a:rPr lang="en-US" sz="1800" dirty="0" smtClean="0">
                <a:latin typeface="+mn-lt"/>
              </a:rPr>
              <a:t> where the backbone chain is made entirely of a single type of atoms. e.g. Polyethylene, </a:t>
            </a:r>
            <a:r>
              <a:rPr lang="en-US" sz="1800" dirty="0" smtClean="0">
                <a:latin typeface="+mn-lt"/>
              </a:rPr>
              <a:t>Polypropylene</a:t>
            </a:r>
            <a:endParaRPr lang="en-US" sz="1800" dirty="0" smtClean="0">
              <a:latin typeface="+mn-lt"/>
            </a:endParaRPr>
          </a:p>
          <a:p>
            <a:r>
              <a:rPr lang="en-US" sz="1800" u="sng" dirty="0" smtClean="0">
                <a:latin typeface="+mn-lt"/>
              </a:rPr>
              <a:t>Heterochain polymers: </a:t>
            </a:r>
            <a:r>
              <a:rPr lang="en-US" sz="1800" dirty="0" smtClean="0">
                <a:latin typeface="+mn-lt"/>
              </a:rPr>
              <a:t>where the backbone have different types of atoms. E.g. polyethylene </a:t>
            </a:r>
            <a:r>
              <a:rPr lang="en-US" sz="1800" dirty="0" err="1" smtClean="0">
                <a:latin typeface="+mn-lt"/>
              </a:rPr>
              <a:t>Adipate</a:t>
            </a:r>
            <a:r>
              <a:rPr lang="en-US" sz="1800" dirty="0" smtClean="0">
                <a:latin typeface="+mn-lt"/>
              </a:rPr>
              <a:t>.</a:t>
            </a:r>
          </a:p>
          <a:p>
            <a:endParaRPr lang="en-US" sz="1800" u="sng" dirty="0" smtClean="0"/>
          </a:p>
          <a:p>
            <a:endParaRPr lang="en-US" sz="1800" u="sng" dirty="0" smtClean="0">
              <a:latin typeface="+mn-lt"/>
            </a:endParaRPr>
          </a:p>
          <a:p>
            <a:endParaRPr lang="en-US" sz="1800" u="sng" dirty="0" smtClean="0"/>
          </a:p>
          <a:p>
            <a:pPr>
              <a:buNone/>
            </a:pPr>
            <a:r>
              <a:rPr lang="en-US" sz="1800" b="1" u="sng" dirty="0" smtClean="0"/>
              <a:t>c)-</a:t>
            </a:r>
            <a:r>
              <a:rPr lang="en-US" sz="1800" b="1" u="sng" dirty="0" err="1" smtClean="0"/>
              <a:t>Homopolymers</a:t>
            </a:r>
            <a:r>
              <a:rPr lang="en-US" sz="1800" b="1" u="sng" dirty="0" smtClean="0"/>
              <a:t> &amp; Copolymers </a:t>
            </a:r>
            <a:r>
              <a:rPr lang="en-US" sz="1800" b="1" u="sng" dirty="0" smtClean="0"/>
              <a:t>:</a:t>
            </a:r>
            <a:endParaRPr lang="en-US" sz="1800" u="sng" dirty="0" smtClean="0">
              <a:latin typeface="+mn-lt"/>
            </a:endParaRPr>
          </a:p>
          <a:p>
            <a:r>
              <a:rPr lang="en-US" sz="1800" u="sng" dirty="0" err="1" smtClean="0"/>
              <a:t>Homopolymers</a:t>
            </a:r>
            <a:r>
              <a:rPr lang="en-US" sz="1800" u="sng" dirty="0" smtClean="0"/>
              <a:t>: </a:t>
            </a:r>
            <a:r>
              <a:rPr lang="en-US" sz="1800" dirty="0" smtClean="0"/>
              <a:t>where the entire polymer chain is made of one single repeat unit. e.g. PVC, PE, PP etc</a:t>
            </a:r>
          </a:p>
          <a:p>
            <a:r>
              <a:rPr lang="en-US" sz="1800" u="sng" dirty="0" smtClean="0"/>
              <a:t>Copolymers: </a:t>
            </a:r>
            <a:r>
              <a:rPr lang="en-US" sz="1800" dirty="0" smtClean="0"/>
              <a:t> where the polymer is comprised of more than one type of repeat units. Two or more </a:t>
            </a:r>
            <a:r>
              <a:rPr lang="en-US" sz="1800" dirty="0" err="1" smtClean="0"/>
              <a:t>Homopolymers</a:t>
            </a:r>
            <a:r>
              <a:rPr lang="en-US" sz="1800" dirty="0" smtClean="0"/>
              <a:t> can join to give copolymer. </a:t>
            </a:r>
          </a:p>
          <a:p>
            <a:pPr>
              <a:buNone/>
            </a:pPr>
            <a:r>
              <a:rPr lang="en-US" sz="1800" dirty="0" smtClean="0"/>
              <a:t>	e.g. polyvinyl chloride acetate monomer. Poly( vinyl chloride monomer + vinyl acetate monomer)</a:t>
            </a:r>
            <a:endParaRPr lang="en-US" sz="1800" u="sng" dirty="0" smtClean="0"/>
          </a:p>
          <a:p>
            <a:endParaRPr lang="en-US" sz="1800" u="sng" dirty="0" smtClean="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pic>
        <p:nvPicPr>
          <p:cNvPr id="7" name="Picture 6" descr="23635f1.gif"/>
          <p:cNvPicPr>
            <a:picLocks noChangeAspect="1"/>
          </p:cNvPicPr>
          <p:nvPr/>
        </p:nvPicPr>
        <p:blipFill>
          <a:blip r:embed="rId2"/>
          <a:stretch>
            <a:fillRect/>
          </a:stretch>
        </p:blipFill>
        <p:spPr>
          <a:xfrm>
            <a:off x="3276600" y="2362199"/>
            <a:ext cx="2895600" cy="107550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r>
              <a:rPr lang="en-US" dirty="0" smtClean="0">
                <a:latin typeface="+mn-lt"/>
              </a:rPr>
              <a:t/>
            </a:r>
            <a:br>
              <a:rPr lang="en-US" dirty="0" smtClean="0">
                <a:latin typeface="+mn-lt"/>
              </a:rPr>
            </a:br>
            <a:r>
              <a:rPr lang="en-US" sz="9600" dirty="0" smtClean="0"/>
              <a:t/>
            </a:r>
            <a:br>
              <a:rPr lang="en-US" sz="9600" dirty="0" smtClean="0"/>
            </a:br>
            <a:r>
              <a:rPr lang="en-US" sz="5400" dirty="0" smtClean="0">
                <a:solidFill>
                  <a:schemeClr val="tx1"/>
                </a:solidFill>
              </a:rPr>
              <a:t> </a:t>
            </a:r>
            <a:r>
              <a:rPr lang="en-US" sz="3600" dirty="0" smtClean="0">
                <a:latin typeface="+mn-lt"/>
              </a:rPr>
              <a:t>Geometrical structure:</a:t>
            </a:r>
            <a:endParaRPr lang="en-US" sz="3600" dirty="0">
              <a:latin typeface="+mn-lt"/>
            </a:endParaRPr>
          </a:p>
        </p:txBody>
      </p:sp>
      <p:sp>
        <p:nvSpPr>
          <p:cNvPr id="3" name="Content Placeholder 2"/>
          <p:cNvSpPr>
            <a:spLocks noGrp="1"/>
          </p:cNvSpPr>
          <p:nvPr>
            <p:ph idx="1"/>
          </p:nvPr>
        </p:nvSpPr>
        <p:spPr>
          <a:xfrm>
            <a:off x="457200" y="1676400"/>
            <a:ext cx="8229600" cy="5029200"/>
          </a:xfrm>
        </p:spPr>
        <p:txBody>
          <a:bodyPr>
            <a:normAutofit/>
          </a:bodyPr>
          <a:lstStyle/>
          <a:p>
            <a:pPr>
              <a:buNone/>
            </a:pPr>
            <a:r>
              <a:rPr lang="en-US" b="1" u="sng" dirty="0" smtClean="0"/>
              <a:t>a</a:t>
            </a:r>
            <a:r>
              <a:rPr lang="en-US" sz="1800" b="1" u="sng" dirty="0" smtClean="0"/>
              <a:t>)-Linear</a:t>
            </a:r>
            <a:r>
              <a:rPr lang="en-US" sz="1800" b="1" u="sng" dirty="0" smtClean="0"/>
              <a:t>, Branched, Cross linked &amp; Network </a:t>
            </a:r>
            <a:r>
              <a:rPr lang="en-US" sz="1800" b="1" u="sng" dirty="0" smtClean="0"/>
              <a:t>Polymers:</a:t>
            </a:r>
            <a:endParaRPr lang="en-US" sz="1800" b="1" u="sng" dirty="0" smtClean="0"/>
          </a:p>
          <a:p>
            <a:pPr>
              <a:buNone/>
            </a:pPr>
            <a:r>
              <a:rPr lang="en-US" sz="1800" dirty="0" smtClean="0">
                <a:latin typeface="+mn-lt"/>
              </a:rPr>
              <a:t>	</a:t>
            </a:r>
            <a:r>
              <a:rPr lang="en-US" sz="1800" u="sng" dirty="0" smtClean="0">
                <a:latin typeface="+mn-lt"/>
              </a:rPr>
              <a:t>Linear Polymer:</a:t>
            </a:r>
          </a:p>
          <a:p>
            <a:pPr lvl="1"/>
            <a:r>
              <a:rPr lang="en-US" sz="1800" dirty="0" smtClean="0">
                <a:latin typeface="+mn-lt"/>
              </a:rPr>
              <a:t>The </a:t>
            </a:r>
            <a:r>
              <a:rPr lang="en-US" sz="1800" dirty="0" smtClean="0">
                <a:latin typeface="+mn-lt"/>
              </a:rPr>
              <a:t>simplest form of polymer molecule is a straight chain or </a:t>
            </a:r>
            <a:r>
              <a:rPr lang="en-US" sz="1800" b="1" dirty="0" smtClean="0">
                <a:latin typeface="+mn-lt"/>
              </a:rPr>
              <a:t>linear</a:t>
            </a:r>
            <a:r>
              <a:rPr lang="en-US" sz="1800" dirty="0" smtClean="0">
                <a:latin typeface="+mn-lt"/>
              </a:rPr>
              <a:t> polymer, composed of a single main </a:t>
            </a:r>
            <a:r>
              <a:rPr lang="en-US" sz="1800" dirty="0" smtClean="0">
                <a:latin typeface="+mn-lt"/>
              </a:rPr>
              <a:t>chain.</a:t>
            </a:r>
          </a:p>
          <a:p>
            <a:pPr lvl="1"/>
            <a:endParaRPr lang="en-US" sz="1800" dirty="0" smtClean="0"/>
          </a:p>
          <a:p>
            <a:pPr lvl="1"/>
            <a:endParaRPr lang="en-US" sz="1800" dirty="0" smtClean="0">
              <a:latin typeface="+mn-lt"/>
            </a:endParaRPr>
          </a:p>
          <a:p>
            <a:pPr lvl="1">
              <a:buNone/>
            </a:pPr>
            <a:r>
              <a:rPr lang="en-US" sz="1800" u="sng" dirty="0" smtClean="0"/>
              <a:t>Branched polymers:</a:t>
            </a:r>
          </a:p>
          <a:p>
            <a:pPr lvl="1"/>
            <a:r>
              <a:rPr lang="en-US" sz="1800" dirty="0" smtClean="0"/>
              <a:t>Side </a:t>
            </a:r>
            <a:r>
              <a:rPr lang="en-US" sz="1800" dirty="0" smtClean="0"/>
              <a:t>branch chains are attached to the main chain which interferes with the relative movement of the molecular chains. This results in an increase in strength, deformation resistance and stress cracking resistance.</a:t>
            </a:r>
          </a:p>
          <a:p>
            <a:pPr>
              <a:buNone/>
            </a:pPr>
            <a:endParaRPr lang="en-US" sz="1800" u="sng" dirty="0" smtClean="0"/>
          </a:p>
          <a:p>
            <a:pPr>
              <a:buNone/>
            </a:pPr>
            <a:r>
              <a:rPr lang="en-US" sz="1800" dirty="0" smtClean="0"/>
              <a:t>	</a:t>
            </a:r>
            <a:endParaRPr lang="en-US" sz="1800" u="sng" dirty="0" smtClean="0"/>
          </a:p>
          <a:p>
            <a:pPr>
              <a:buNone/>
            </a:pPr>
            <a:endParaRPr lang="en-US" sz="1800" u="sng" dirty="0" smtClean="0"/>
          </a:p>
          <a:p>
            <a:pPr>
              <a:buNone/>
            </a:pPr>
            <a:endParaRPr lang="en-US" sz="1800"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pic>
        <p:nvPicPr>
          <p:cNvPr id="7" name="Picture 22" descr="Picture1"/>
          <p:cNvPicPr>
            <a:picLocks noChangeAspect="1" noChangeArrowheads="1"/>
          </p:cNvPicPr>
          <p:nvPr/>
        </p:nvPicPr>
        <p:blipFill>
          <a:blip r:embed="rId2"/>
          <a:srcRect/>
          <a:stretch>
            <a:fillRect/>
          </a:stretch>
        </p:blipFill>
        <p:spPr bwMode="auto">
          <a:xfrm>
            <a:off x="2209800" y="3200400"/>
            <a:ext cx="3124200" cy="468313"/>
          </a:xfrm>
          <a:prstGeom prst="rect">
            <a:avLst/>
          </a:prstGeom>
          <a:noFill/>
          <a:ln w="12700">
            <a:solidFill>
              <a:srgbClr val="000066"/>
            </a:solidFill>
            <a:miter lim="800000"/>
            <a:headEnd/>
            <a:tailEnd/>
          </a:ln>
        </p:spPr>
      </p:pic>
      <p:pic>
        <p:nvPicPr>
          <p:cNvPr id="8" name="Picture 23" descr="Picture2"/>
          <p:cNvPicPr>
            <a:picLocks noChangeAspect="1" noChangeArrowheads="1"/>
          </p:cNvPicPr>
          <p:nvPr/>
        </p:nvPicPr>
        <p:blipFill>
          <a:blip r:embed="rId3"/>
          <a:srcRect/>
          <a:stretch>
            <a:fillRect/>
          </a:stretch>
        </p:blipFill>
        <p:spPr bwMode="auto">
          <a:xfrm>
            <a:off x="2133600" y="5105400"/>
            <a:ext cx="3352800" cy="933844"/>
          </a:xfrm>
          <a:prstGeom prst="rect">
            <a:avLst/>
          </a:prstGeom>
          <a:noFill/>
          <a:ln w="9525">
            <a:solidFill>
              <a:srgbClr val="000066"/>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1800" u="sng" dirty="0" smtClean="0">
                <a:solidFill>
                  <a:schemeClr val="tx1"/>
                </a:solidFill>
                <a:latin typeface="+mn-lt"/>
              </a:rPr>
              <a:t>Cross-linked polymers:</a:t>
            </a:r>
            <a:r>
              <a:rPr lang="en-US" sz="1800" u="sng" dirty="0" smtClean="0"/>
              <a:t/>
            </a:r>
            <a:br>
              <a:rPr lang="en-US" sz="1800" u="sng" dirty="0" smtClean="0"/>
            </a:br>
            <a:endParaRPr lang="en-US" sz="1800" u="sng" dirty="0">
              <a:solidFill>
                <a:schemeClr val="tx1"/>
              </a:solidFill>
              <a:latin typeface="+mn-lt"/>
            </a:endParaRPr>
          </a:p>
        </p:txBody>
      </p:sp>
      <p:sp>
        <p:nvSpPr>
          <p:cNvPr id="3" name="Content Placeholder 2"/>
          <p:cNvSpPr>
            <a:spLocks noGrp="1"/>
          </p:cNvSpPr>
          <p:nvPr>
            <p:ph idx="1"/>
          </p:nvPr>
        </p:nvSpPr>
        <p:spPr>
          <a:xfrm>
            <a:off x="457200" y="1600200"/>
            <a:ext cx="8229600" cy="4389120"/>
          </a:xfrm>
        </p:spPr>
        <p:txBody>
          <a:bodyPr/>
          <a:lstStyle/>
          <a:p>
            <a:pPr lvl="1"/>
            <a:r>
              <a:rPr lang="en-US" sz="1600" dirty="0" smtClean="0"/>
              <a:t>Three </a:t>
            </a:r>
            <a:r>
              <a:rPr lang="en-US" sz="1600" dirty="0" smtClean="0"/>
              <a:t>dimensional structure, adjacent chains are linked by covalent bonds. Polymers with cross-linked chains are called thermosetting plastics (</a:t>
            </a:r>
            <a:r>
              <a:rPr lang="en-US" sz="1600" dirty="0" err="1" smtClean="0"/>
              <a:t>thermosets</a:t>
            </a:r>
            <a:r>
              <a:rPr lang="en-US" sz="1600" dirty="0" smtClean="0"/>
              <a:t>), epoxy and </a:t>
            </a:r>
            <a:r>
              <a:rPr lang="en-US" sz="1600" dirty="0" err="1" smtClean="0"/>
              <a:t>Silicones.Cross</a:t>
            </a:r>
            <a:r>
              <a:rPr lang="en-US" sz="1600" dirty="0" smtClean="0"/>
              <a:t>-linking is responsible for providing hardness, strength, brittleness and better dimensional stability.</a:t>
            </a:r>
          </a:p>
          <a:p>
            <a:pPr>
              <a:buNone/>
            </a:pPr>
            <a:endParaRPr lang="en-US" sz="1800" u="sng" dirty="0" smtClean="0"/>
          </a:p>
          <a:p>
            <a:pPr>
              <a:buNone/>
            </a:pPr>
            <a:endParaRPr lang="en-US" sz="1800" u="sng" dirty="0" smtClean="0"/>
          </a:p>
          <a:p>
            <a:pPr>
              <a:buNone/>
            </a:pPr>
            <a:endParaRPr lang="en-US" sz="1800" u="sng" dirty="0" smtClean="0"/>
          </a:p>
          <a:p>
            <a:pPr>
              <a:buNone/>
            </a:pPr>
            <a:r>
              <a:rPr lang="en-US" sz="1800" u="sng" dirty="0" smtClean="0"/>
              <a:t>Network </a:t>
            </a:r>
            <a:r>
              <a:rPr lang="en-US" sz="1800" u="sng" dirty="0" smtClean="0"/>
              <a:t>Polymers</a:t>
            </a:r>
            <a:r>
              <a:rPr lang="en-US" sz="1800" u="sng" dirty="0" smtClean="0"/>
              <a:t>:</a:t>
            </a:r>
            <a:endParaRPr lang="en-US" sz="1800" dirty="0" smtClean="0">
              <a:latin typeface="+mn-lt"/>
            </a:endParaRPr>
          </a:p>
          <a:p>
            <a:pPr lvl="1"/>
            <a:r>
              <a:rPr lang="en-US" sz="1600" dirty="0" smtClean="0">
                <a:latin typeface="+mn-lt"/>
              </a:rPr>
              <a:t>A </a:t>
            </a:r>
            <a:r>
              <a:rPr lang="en-US" sz="1600" dirty="0" smtClean="0">
                <a:latin typeface="+mn-lt"/>
              </a:rPr>
              <a:t>three dimensional network of three or more covalent bonds. Thermoplastic polymers that have been already formed could be cross-linked to obtain higher strength. Polymers are exposed to high-energy radiation.</a:t>
            </a: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pic>
        <p:nvPicPr>
          <p:cNvPr id="7" name="Picture 9" descr="Picture4"/>
          <p:cNvPicPr>
            <a:picLocks noChangeAspect="1" noChangeArrowheads="1"/>
          </p:cNvPicPr>
          <p:nvPr/>
        </p:nvPicPr>
        <p:blipFill>
          <a:blip r:embed="rId2"/>
          <a:srcRect/>
          <a:stretch>
            <a:fillRect/>
          </a:stretch>
        </p:blipFill>
        <p:spPr bwMode="auto">
          <a:xfrm>
            <a:off x="1905000" y="4800600"/>
            <a:ext cx="4495800" cy="1178521"/>
          </a:xfrm>
          <a:prstGeom prst="rect">
            <a:avLst/>
          </a:prstGeom>
          <a:noFill/>
          <a:ln w="9525">
            <a:solidFill>
              <a:srgbClr val="000066"/>
            </a:solidFill>
            <a:miter lim="800000"/>
            <a:headEnd/>
            <a:tailEnd/>
          </a:ln>
        </p:spPr>
      </p:pic>
      <p:pic>
        <p:nvPicPr>
          <p:cNvPr id="8" name="Picture 7" descr="Picture3"/>
          <p:cNvPicPr>
            <a:picLocks noChangeAspect="1" noChangeArrowheads="1"/>
          </p:cNvPicPr>
          <p:nvPr/>
        </p:nvPicPr>
        <p:blipFill>
          <a:blip r:embed="rId3"/>
          <a:srcRect/>
          <a:stretch>
            <a:fillRect/>
          </a:stretch>
        </p:blipFill>
        <p:spPr bwMode="auto">
          <a:xfrm>
            <a:off x="1447800" y="2743200"/>
            <a:ext cx="5105400" cy="914400"/>
          </a:xfrm>
          <a:prstGeom prst="rect">
            <a:avLst/>
          </a:prstGeom>
          <a:noFill/>
          <a:ln w="9525">
            <a:solidFill>
              <a:srgbClr val="000066"/>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1800" b="1" u="sng" dirty="0" smtClean="0">
                <a:solidFill>
                  <a:schemeClr val="tx1"/>
                </a:solidFill>
                <a:latin typeface="+mn-lt"/>
              </a:rPr>
              <a:t>b)-</a:t>
            </a:r>
            <a:r>
              <a:rPr lang="en-US" sz="1800" b="1" u="sng" dirty="0" smtClean="0">
                <a:solidFill>
                  <a:schemeClr val="tx1"/>
                </a:solidFill>
                <a:latin typeface="+mn-lt"/>
              </a:rPr>
              <a:t>Random</a:t>
            </a:r>
            <a:r>
              <a:rPr lang="en-US" sz="1800" b="1" u="sng" dirty="0" smtClean="0">
                <a:solidFill>
                  <a:schemeClr val="tx1"/>
                </a:solidFill>
                <a:latin typeface="+mn-lt"/>
              </a:rPr>
              <a:t>, Alternating, Block &amp; Graft </a:t>
            </a:r>
            <a:r>
              <a:rPr lang="en-US" sz="1800" b="1" u="sng" dirty="0" smtClean="0">
                <a:solidFill>
                  <a:schemeClr val="tx1"/>
                </a:solidFill>
                <a:latin typeface="+mn-lt"/>
              </a:rPr>
              <a:t>Polymers:</a:t>
            </a:r>
            <a:endParaRPr lang="en-US" sz="1800" b="1" u="sng" dirty="0">
              <a:solidFill>
                <a:schemeClr val="tx1"/>
              </a:solidFill>
              <a:latin typeface="+mn-lt"/>
            </a:endParaRPr>
          </a:p>
        </p:txBody>
      </p:sp>
      <p:sp>
        <p:nvSpPr>
          <p:cNvPr id="3" name="Content Placeholder 2"/>
          <p:cNvSpPr>
            <a:spLocks noGrp="1"/>
          </p:cNvSpPr>
          <p:nvPr>
            <p:ph idx="1"/>
          </p:nvPr>
        </p:nvSpPr>
        <p:spPr>
          <a:xfrm>
            <a:off x="457200" y="1447800"/>
            <a:ext cx="8229600" cy="4389120"/>
          </a:xfrm>
        </p:spPr>
        <p:txBody>
          <a:bodyPr>
            <a:normAutofit lnSpcReduction="10000"/>
          </a:bodyPr>
          <a:lstStyle/>
          <a:p>
            <a:pPr marL="0" indent="0">
              <a:buFontTx/>
              <a:buNone/>
            </a:pPr>
            <a:r>
              <a:rPr lang="en-US" sz="1800" u="sng" dirty="0" smtClean="0">
                <a:latin typeface="+mn-lt"/>
              </a:rPr>
              <a:t>Random copolymers: </a:t>
            </a:r>
            <a:r>
              <a:rPr lang="en-US" sz="1800" dirty="0" smtClean="0">
                <a:latin typeface="+mn-lt"/>
              </a:rPr>
              <a:t>two monomers randomly distributed in chain.</a:t>
            </a:r>
          </a:p>
          <a:p>
            <a:pPr lvl="1"/>
            <a:r>
              <a:rPr lang="en-US" sz="1800" dirty="0" smtClean="0">
                <a:latin typeface="+mn-lt"/>
              </a:rPr>
              <a:t>AABAAABBABAABBA</a:t>
            </a:r>
          </a:p>
          <a:p>
            <a:pPr lvl="1"/>
            <a:r>
              <a:rPr lang="en-US" sz="1800" dirty="0" smtClean="0">
                <a:latin typeface="+mn-lt"/>
              </a:rPr>
              <a:t>poly(</a:t>
            </a:r>
            <a:r>
              <a:rPr lang="en-US" sz="1800" dirty="0" err="1" smtClean="0">
                <a:latin typeface="+mn-lt"/>
              </a:rPr>
              <a:t>acrylonitrile</a:t>
            </a:r>
            <a:r>
              <a:rPr lang="en-US" sz="1800" dirty="0" smtClean="0">
                <a:latin typeface="+mn-lt"/>
              </a:rPr>
              <a:t>-</a:t>
            </a:r>
            <a:r>
              <a:rPr lang="en-US" sz="1800" i="1" dirty="0" smtClean="0">
                <a:latin typeface="+mn-lt"/>
              </a:rPr>
              <a:t>ran</a:t>
            </a:r>
            <a:r>
              <a:rPr lang="en-US" sz="1800" dirty="0" smtClean="0">
                <a:latin typeface="+mn-lt"/>
              </a:rPr>
              <a:t>-butadiene) </a:t>
            </a:r>
          </a:p>
          <a:p>
            <a:pPr marL="0" indent="0">
              <a:lnSpc>
                <a:spcPct val="40000"/>
              </a:lnSpc>
              <a:buFontTx/>
              <a:buNone/>
            </a:pPr>
            <a:endParaRPr lang="en-US" sz="1800" dirty="0" smtClean="0">
              <a:latin typeface="+mn-lt"/>
            </a:endParaRPr>
          </a:p>
          <a:p>
            <a:pPr marL="0" indent="0">
              <a:buFontTx/>
              <a:buNone/>
            </a:pPr>
            <a:r>
              <a:rPr lang="en-US" sz="1800" u="sng" dirty="0" smtClean="0">
                <a:latin typeface="+mn-lt"/>
              </a:rPr>
              <a:t>Alternating copolymers: </a:t>
            </a:r>
            <a:r>
              <a:rPr lang="en-US" sz="1800" dirty="0" smtClean="0">
                <a:latin typeface="+mn-lt"/>
              </a:rPr>
              <a:t>two monomers incorporated sequentially</a:t>
            </a:r>
          </a:p>
          <a:p>
            <a:pPr lvl="1"/>
            <a:r>
              <a:rPr lang="en-US" sz="1800" dirty="0" smtClean="0">
                <a:latin typeface="+mn-lt"/>
              </a:rPr>
              <a:t>ABABABABABABABAB</a:t>
            </a:r>
          </a:p>
          <a:p>
            <a:pPr lvl="1"/>
            <a:r>
              <a:rPr lang="en-US" sz="1800" dirty="0" smtClean="0">
                <a:latin typeface="+mn-lt"/>
              </a:rPr>
              <a:t>poly(styrene-</a:t>
            </a:r>
            <a:r>
              <a:rPr lang="en-US" sz="1800" i="1" dirty="0" smtClean="0">
                <a:latin typeface="+mn-lt"/>
              </a:rPr>
              <a:t>alt</a:t>
            </a:r>
            <a:r>
              <a:rPr lang="en-US" sz="1800" dirty="0" smtClean="0">
                <a:latin typeface="+mn-lt"/>
              </a:rPr>
              <a:t>-</a:t>
            </a:r>
            <a:r>
              <a:rPr lang="en-US" sz="1800" dirty="0" err="1" smtClean="0">
                <a:latin typeface="+mn-lt"/>
              </a:rPr>
              <a:t>maleic</a:t>
            </a:r>
            <a:r>
              <a:rPr lang="en-US" sz="1800" dirty="0" smtClean="0">
                <a:latin typeface="+mn-lt"/>
              </a:rPr>
              <a:t> anhydride</a:t>
            </a:r>
            <a:r>
              <a:rPr lang="en-US" sz="1800" dirty="0" smtClean="0">
                <a:latin typeface="+mn-lt"/>
              </a:rPr>
              <a:t>)</a:t>
            </a:r>
          </a:p>
          <a:p>
            <a:pPr lvl="1">
              <a:buNone/>
            </a:pPr>
            <a:endParaRPr lang="en-US" sz="1800" dirty="0" smtClean="0">
              <a:latin typeface="+mn-lt"/>
            </a:endParaRPr>
          </a:p>
          <a:p>
            <a:pPr marL="0" indent="0">
              <a:buFontTx/>
              <a:buNone/>
            </a:pPr>
            <a:r>
              <a:rPr lang="en-US" sz="1800" u="sng" dirty="0" smtClean="0"/>
              <a:t>Block copolymers</a:t>
            </a:r>
            <a:r>
              <a:rPr lang="en-US" sz="1800" dirty="0" smtClean="0"/>
              <a:t>: linear arrangement of blocks of high mol weight</a:t>
            </a:r>
          </a:p>
          <a:p>
            <a:pPr lvl="1"/>
            <a:r>
              <a:rPr lang="en-US" sz="1800" dirty="0" smtClean="0"/>
              <a:t>AAAAAAAAAAABBBBBBBBBBBBBBBAAAAAAAA</a:t>
            </a:r>
          </a:p>
          <a:p>
            <a:pPr lvl="1"/>
            <a:r>
              <a:rPr lang="en-US" sz="1800" dirty="0" smtClean="0"/>
              <a:t>polystyrene-</a:t>
            </a:r>
            <a:r>
              <a:rPr lang="en-US" sz="1800" i="1" dirty="0" smtClean="0"/>
              <a:t>block</a:t>
            </a:r>
            <a:r>
              <a:rPr lang="en-US" sz="1800" dirty="0" smtClean="0"/>
              <a:t>-</a:t>
            </a:r>
            <a:r>
              <a:rPr lang="en-US" sz="1800" dirty="0" err="1" smtClean="0"/>
              <a:t>polybutadiene</a:t>
            </a:r>
            <a:r>
              <a:rPr lang="en-US" sz="1800" dirty="0" smtClean="0"/>
              <a:t>-</a:t>
            </a:r>
            <a:r>
              <a:rPr lang="en-US" sz="1800" i="1" dirty="0" smtClean="0"/>
              <a:t>block</a:t>
            </a:r>
            <a:r>
              <a:rPr lang="en-US" sz="1800" dirty="0" smtClean="0"/>
              <a:t>-polystyrene or poly(styrene-</a:t>
            </a:r>
            <a:r>
              <a:rPr lang="en-US" sz="1800" i="1" dirty="0" smtClean="0"/>
              <a:t>b</a:t>
            </a:r>
            <a:r>
              <a:rPr lang="en-US" sz="1800" dirty="0" smtClean="0"/>
              <a:t>-butadiene-</a:t>
            </a:r>
            <a:r>
              <a:rPr lang="en-US" sz="1800" i="1" dirty="0" smtClean="0"/>
              <a:t>b</a:t>
            </a:r>
            <a:r>
              <a:rPr lang="en-US" sz="1800" dirty="0" smtClean="0"/>
              <a:t>-styrene)</a:t>
            </a:r>
          </a:p>
          <a:p>
            <a:pPr marL="0" indent="0">
              <a:buFontTx/>
              <a:buNone/>
            </a:pPr>
            <a:endParaRPr lang="en-US" sz="1800" dirty="0" smtClean="0"/>
          </a:p>
          <a:p>
            <a:pPr marL="0" indent="0">
              <a:buFontTx/>
              <a:buNone/>
            </a:pPr>
            <a:r>
              <a:rPr lang="en-US" sz="1800" u="sng" dirty="0" smtClean="0"/>
              <a:t>Graft copolymers: </a:t>
            </a:r>
            <a:r>
              <a:rPr lang="en-US" sz="1800" dirty="0" smtClean="0"/>
              <a:t>differing backbone and side-chain monomers</a:t>
            </a:r>
          </a:p>
          <a:p>
            <a:pPr lvl="1"/>
            <a:r>
              <a:rPr lang="en-US" sz="1800" dirty="0" smtClean="0"/>
              <a:t>poly(isobutylene-</a:t>
            </a:r>
            <a:r>
              <a:rPr lang="en-US" sz="1800" i="1" dirty="0" smtClean="0"/>
              <a:t>graft</a:t>
            </a:r>
            <a:r>
              <a:rPr lang="en-US" sz="1800" dirty="0" smtClean="0"/>
              <a:t>-butadiene)</a:t>
            </a:r>
          </a:p>
          <a:p>
            <a:pPr lvl="1">
              <a:buNone/>
            </a:pPr>
            <a:endParaRPr lang="en-US" sz="1800" dirty="0" smtClean="0">
              <a:latin typeface="+mn-lt"/>
            </a:endParaRPr>
          </a:p>
          <a:p>
            <a:pPr marL="0" indent="0">
              <a:lnSpc>
                <a:spcPct val="40000"/>
              </a:lnSpc>
              <a:buFontTx/>
              <a:buNone/>
            </a:pPr>
            <a:endParaRPr lang="en-US"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1800" b="1" u="sng" dirty="0" smtClean="0">
                <a:solidFill>
                  <a:schemeClr val="tx1"/>
                </a:solidFill>
                <a:latin typeface="+mn-lt"/>
              </a:rPr>
              <a:t>c)-Stereo </a:t>
            </a:r>
            <a:r>
              <a:rPr lang="en-US" sz="1800" b="1" u="sng" dirty="0" smtClean="0">
                <a:solidFill>
                  <a:schemeClr val="tx1"/>
                </a:solidFill>
                <a:latin typeface="+mn-lt"/>
              </a:rPr>
              <a:t>Regular polymers</a:t>
            </a:r>
            <a:endParaRPr lang="en-US" sz="1800" b="1" u="sng" dirty="0">
              <a:solidFill>
                <a:schemeClr val="tx1"/>
              </a:solidFill>
              <a:latin typeface="+mn-lt"/>
            </a:endParaRPr>
          </a:p>
        </p:txBody>
      </p:sp>
      <p:sp>
        <p:nvSpPr>
          <p:cNvPr id="3" name="Content Placeholder 2"/>
          <p:cNvSpPr>
            <a:spLocks noGrp="1"/>
          </p:cNvSpPr>
          <p:nvPr>
            <p:ph idx="1"/>
          </p:nvPr>
        </p:nvSpPr>
        <p:spPr>
          <a:xfrm>
            <a:off x="381000" y="1371600"/>
            <a:ext cx="8229600" cy="4389120"/>
          </a:xfrm>
        </p:spPr>
        <p:txBody>
          <a:bodyPr>
            <a:normAutofit/>
          </a:bodyPr>
          <a:lstStyle/>
          <a:p>
            <a:r>
              <a:rPr lang="en-US" sz="1800" dirty="0" smtClean="0">
                <a:latin typeface="+mn-lt"/>
              </a:rPr>
              <a:t>In stereo regular polymers, each monomer segment is in a regular configuration, giving structural regularity to the polymer</a:t>
            </a:r>
          </a:p>
          <a:p>
            <a:r>
              <a:rPr lang="en-US" sz="1800" dirty="0" smtClean="0">
                <a:latin typeface="+mn-lt"/>
              </a:rPr>
              <a:t>There are two types of isomerism</a:t>
            </a:r>
          </a:p>
          <a:p>
            <a:pPr marL="765810" lvl="1" indent="-400050">
              <a:buFont typeface="+mj-lt"/>
              <a:buAutoNum type="romanLcPeriod"/>
            </a:pPr>
            <a:r>
              <a:rPr lang="en-US" sz="1600" dirty="0" smtClean="0">
                <a:latin typeface="+mn-lt"/>
              </a:rPr>
              <a:t>Optical or stereo Isomerism</a:t>
            </a:r>
          </a:p>
          <a:p>
            <a:pPr marL="765810" lvl="1" indent="-400050">
              <a:buFont typeface="+mj-lt"/>
              <a:buAutoNum type="romanLcPeriod"/>
            </a:pPr>
            <a:r>
              <a:rPr lang="en-US" sz="1600" dirty="0" smtClean="0">
                <a:latin typeface="+mn-lt"/>
              </a:rPr>
              <a:t>Geometric Isomerism</a:t>
            </a: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mn-lt"/>
            </a:endParaRPr>
          </a:p>
        </p:txBody>
      </p:sp>
      <p:pic>
        <p:nvPicPr>
          <p:cNvPr id="2050" name="Picture 2"/>
          <p:cNvPicPr>
            <a:picLocks noGrp="1" noChangeAspect="1" noChangeArrowheads="1"/>
          </p:cNvPicPr>
          <p:nvPr>
            <p:ph idx="1"/>
          </p:nvPr>
        </p:nvPicPr>
        <p:blipFill>
          <a:blip r:embed="rId2"/>
          <a:stretch>
            <a:fillRect/>
          </a:stretch>
        </p:blipFill>
        <p:spPr bwMode="auto">
          <a:xfrm>
            <a:off x="0" y="0"/>
            <a:ext cx="9144000" cy="6858000"/>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latin typeface="+mn-lt"/>
              </a:rPr>
              <a:t>Classification of Polymers</a:t>
            </a:r>
            <a:endParaRPr lang="en-US" b="1" dirty="0">
              <a:latin typeface="+mn-lt"/>
            </a:endParaRPr>
          </a:p>
        </p:txBody>
      </p:sp>
      <p:sp>
        <p:nvSpPr>
          <p:cNvPr id="3" name="Content Placeholder 2"/>
          <p:cNvSpPr>
            <a:spLocks noGrp="1"/>
          </p:cNvSpPr>
          <p:nvPr>
            <p:ph idx="1"/>
          </p:nvPr>
        </p:nvSpPr>
        <p:spPr>
          <a:xfrm>
            <a:off x="457200" y="1524000"/>
            <a:ext cx="8229600" cy="4572000"/>
          </a:xfrm>
        </p:spPr>
        <p:txBody>
          <a:bodyPr>
            <a:normAutofit fontScale="85000" lnSpcReduction="10000"/>
          </a:bodyPr>
          <a:lstStyle/>
          <a:p>
            <a:r>
              <a:rPr lang="en-US" sz="1800" dirty="0" smtClean="0">
                <a:latin typeface="+mn-lt"/>
              </a:rPr>
              <a:t>The classification is based on several considerations.</a:t>
            </a:r>
          </a:p>
          <a:p>
            <a:pPr marL="514350" indent="-514350">
              <a:buFont typeface="Wingdings" pitchFamily="2" charset="2"/>
              <a:buChar char="Ø"/>
            </a:pPr>
            <a:r>
              <a:rPr lang="en-US" sz="2000" b="1" dirty="0" smtClean="0">
                <a:latin typeface="+mn-lt"/>
              </a:rPr>
              <a:t> By Occurrence:</a:t>
            </a:r>
          </a:p>
          <a:p>
            <a:pPr marL="880110" lvl="1" indent="-514350">
              <a:buFont typeface="+mj-lt"/>
              <a:buAutoNum type="alphaLcParenR"/>
            </a:pPr>
            <a:r>
              <a:rPr lang="en-US" sz="1800" dirty="0" smtClean="0"/>
              <a:t>Natural Polymers</a:t>
            </a:r>
          </a:p>
          <a:p>
            <a:pPr marL="880110" lvl="1" indent="-514350">
              <a:buFont typeface="+mj-lt"/>
              <a:buAutoNum type="alphaLcParenR"/>
            </a:pPr>
            <a:r>
              <a:rPr lang="en-US" sz="1800" dirty="0" smtClean="0">
                <a:latin typeface="+mn-lt"/>
              </a:rPr>
              <a:t>Synthetic Polymers</a:t>
            </a:r>
          </a:p>
          <a:p>
            <a:pPr marL="514350" indent="-514350">
              <a:buFont typeface="Wingdings" pitchFamily="2" charset="2"/>
              <a:buChar char="Ø"/>
            </a:pPr>
            <a:r>
              <a:rPr lang="en-US" sz="2000" b="1" dirty="0" smtClean="0">
                <a:latin typeface="+mn-lt"/>
              </a:rPr>
              <a:t>By Chemical Composition:</a:t>
            </a:r>
          </a:p>
          <a:p>
            <a:pPr marL="880110" lvl="1" indent="-514350">
              <a:buFont typeface="+mj-lt"/>
              <a:buAutoNum type="alphaLcParenR"/>
            </a:pPr>
            <a:r>
              <a:rPr lang="en-US" sz="1800" dirty="0" smtClean="0"/>
              <a:t>Random</a:t>
            </a:r>
          </a:p>
          <a:p>
            <a:pPr marL="880110" lvl="1" indent="-514350">
              <a:buFont typeface="+mj-lt"/>
              <a:buAutoNum type="alphaLcParenR"/>
            </a:pPr>
            <a:r>
              <a:rPr lang="en-US" sz="1800" dirty="0" smtClean="0">
                <a:latin typeface="+mn-lt"/>
              </a:rPr>
              <a:t>Alternating</a:t>
            </a:r>
          </a:p>
          <a:p>
            <a:pPr marL="880110" lvl="1" indent="-514350">
              <a:buFont typeface="+mj-lt"/>
              <a:buAutoNum type="alphaLcParenR"/>
            </a:pPr>
            <a:r>
              <a:rPr lang="en-US" sz="1800" dirty="0" smtClean="0"/>
              <a:t>Block</a:t>
            </a:r>
          </a:p>
          <a:p>
            <a:pPr marL="880110" lvl="1" indent="-514350">
              <a:buFont typeface="+mj-lt"/>
              <a:buAutoNum type="alphaLcParenR"/>
            </a:pPr>
            <a:r>
              <a:rPr lang="en-US" sz="1800" dirty="0" smtClean="0">
                <a:latin typeface="+mn-lt"/>
              </a:rPr>
              <a:t>Graft</a:t>
            </a:r>
          </a:p>
          <a:p>
            <a:pPr marL="514350" indent="-514350">
              <a:buFont typeface="Wingdings" pitchFamily="2" charset="2"/>
              <a:buChar char="Ø"/>
            </a:pPr>
            <a:r>
              <a:rPr lang="en-US" sz="2000" b="1" dirty="0" smtClean="0"/>
              <a:t> Nature and type of chain:</a:t>
            </a:r>
          </a:p>
          <a:p>
            <a:pPr marL="880110" lvl="1" indent="-514350">
              <a:buFont typeface="+mj-lt"/>
              <a:buAutoNum type="alphaLcParenR"/>
            </a:pPr>
            <a:r>
              <a:rPr lang="en-US" sz="1800" dirty="0" smtClean="0"/>
              <a:t>Linear</a:t>
            </a:r>
          </a:p>
          <a:p>
            <a:pPr marL="880110" lvl="1" indent="-514350">
              <a:buFont typeface="+mj-lt"/>
              <a:buAutoNum type="alphaLcParenR"/>
            </a:pPr>
            <a:r>
              <a:rPr lang="en-US" sz="1800" dirty="0" smtClean="0"/>
              <a:t>Branched</a:t>
            </a:r>
          </a:p>
          <a:p>
            <a:pPr marL="880110" lvl="1" indent="-514350">
              <a:buFont typeface="+mj-lt"/>
              <a:buAutoNum type="alphaLcParenR"/>
            </a:pPr>
            <a:r>
              <a:rPr lang="en-US" sz="1800" dirty="0" smtClean="0"/>
              <a:t>Network</a:t>
            </a:r>
          </a:p>
          <a:p>
            <a:pPr marL="514350" indent="-514350">
              <a:buFont typeface="Wingdings" pitchFamily="2" charset="2"/>
              <a:buChar char="Ø"/>
            </a:pPr>
            <a:r>
              <a:rPr lang="en-US" sz="2200" b="1" dirty="0" smtClean="0"/>
              <a:t>By Processing Properties:</a:t>
            </a:r>
          </a:p>
          <a:p>
            <a:pPr marL="880110" lvl="1" indent="-514350">
              <a:buFont typeface="+mj-lt"/>
              <a:buAutoNum type="alphaLcParenR"/>
            </a:pPr>
            <a:r>
              <a:rPr lang="en-US" sz="1800" dirty="0" smtClean="0"/>
              <a:t>Thermosetting</a:t>
            </a:r>
          </a:p>
          <a:p>
            <a:pPr marL="880110" lvl="1" indent="-514350">
              <a:buFont typeface="+mj-lt"/>
              <a:buAutoNum type="alphaLcParenR"/>
            </a:pPr>
            <a:r>
              <a:rPr lang="en-US" sz="1800" dirty="0" smtClean="0"/>
              <a:t>Thermoplastics</a:t>
            </a:r>
          </a:p>
          <a:p>
            <a:pPr marL="514350" indent="-514350">
              <a:buFont typeface="Wingdings" pitchFamily="2" charset="2"/>
              <a:buChar char="Ø"/>
            </a:pPr>
            <a:r>
              <a:rPr lang="en-US" sz="2000" b="1" dirty="0" smtClean="0">
                <a:latin typeface="+mn-lt"/>
              </a:rPr>
              <a:t>By Physical Properties or End use:</a:t>
            </a:r>
          </a:p>
          <a:p>
            <a:pPr marL="514350" indent="-514350">
              <a:buFont typeface="Wingdings" pitchFamily="2" charset="2"/>
              <a:buChar char="Ø"/>
            </a:pPr>
            <a:endParaRPr lang="en-US" sz="2200" dirty="0" smtClean="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latin typeface="+mn-lt"/>
              </a:rPr>
              <a:t>By Occurrence:</a:t>
            </a:r>
            <a:endParaRPr lang="en-US" sz="3200" dirty="0">
              <a:latin typeface="+mn-lt"/>
            </a:endParaRPr>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sz="1800" b="1" u="sng" dirty="0" smtClean="0">
                <a:latin typeface="+mn-lt"/>
              </a:rPr>
              <a:t>a)-Natural Polymers:</a:t>
            </a:r>
          </a:p>
          <a:p>
            <a:pPr>
              <a:buFont typeface="Wingdings" pitchFamily="2" charset="2"/>
              <a:buChar char="Ø"/>
            </a:pPr>
            <a:r>
              <a:rPr lang="en-US" sz="1800" dirty="0" smtClean="0">
                <a:latin typeface="+mn-lt"/>
              </a:rPr>
              <a:t>The </a:t>
            </a:r>
            <a:r>
              <a:rPr lang="en-US" sz="1800" dirty="0" smtClean="0">
                <a:latin typeface="+mn-lt"/>
              </a:rPr>
              <a:t>common </a:t>
            </a:r>
            <a:r>
              <a:rPr lang="en-US" sz="1800" b="1" u="sng" dirty="0" smtClean="0">
                <a:solidFill>
                  <a:srgbClr val="FF0000"/>
                </a:solidFill>
                <a:latin typeface="+mn-lt"/>
              </a:rPr>
              <a:t>natural polymers </a:t>
            </a:r>
            <a:r>
              <a:rPr lang="en-US" sz="1800" dirty="0" smtClean="0">
                <a:latin typeface="+mn-lt"/>
              </a:rPr>
              <a:t>include polysaccharides (starch, </a:t>
            </a:r>
            <a:r>
              <a:rPr lang="fr-FR" sz="1800" dirty="0" smtClean="0">
                <a:latin typeface="+mn-lt"/>
              </a:rPr>
              <a:t>cellulose, </a:t>
            </a:r>
            <a:r>
              <a:rPr lang="fr-FR" sz="1800" dirty="0" err="1" smtClean="0">
                <a:latin typeface="+mn-lt"/>
              </a:rPr>
              <a:t>gums</a:t>
            </a:r>
            <a:r>
              <a:rPr lang="fr-FR" sz="1800" dirty="0" smtClean="0">
                <a:latin typeface="+mn-lt"/>
              </a:rPr>
              <a:t> </a:t>
            </a:r>
            <a:r>
              <a:rPr lang="fr-FR" sz="1800" dirty="0" err="1" smtClean="0">
                <a:latin typeface="+mn-lt"/>
              </a:rPr>
              <a:t>etc</a:t>
            </a:r>
            <a:r>
              <a:rPr lang="fr-FR" sz="1800" dirty="0" smtClean="0">
                <a:latin typeface="+mn-lt"/>
              </a:rPr>
              <a:t>), </a:t>
            </a:r>
            <a:r>
              <a:rPr lang="fr-FR" sz="1800" dirty="0" err="1" smtClean="0">
                <a:latin typeface="+mn-lt"/>
              </a:rPr>
              <a:t>proteins</a:t>
            </a:r>
            <a:r>
              <a:rPr lang="fr-FR" sz="1800" dirty="0" smtClean="0">
                <a:latin typeface="+mn-lt"/>
              </a:rPr>
              <a:t> (</a:t>
            </a:r>
            <a:r>
              <a:rPr lang="fr-FR" sz="1800" dirty="0" err="1" smtClean="0">
                <a:latin typeface="+mn-lt"/>
              </a:rPr>
              <a:t>gelatin</a:t>
            </a:r>
            <a:r>
              <a:rPr lang="fr-FR" sz="1800" dirty="0" smtClean="0">
                <a:latin typeface="+mn-lt"/>
              </a:rPr>
              <a:t>, </a:t>
            </a:r>
            <a:r>
              <a:rPr lang="fr-FR" sz="1800" dirty="0" err="1" smtClean="0">
                <a:latin typeface="+mn-lt"/>
              </a:rPr>
              <a:t>albumin</a:t>
            </a:r>
            <a:r>
              <a:rPr lang="fr-FR" sz="1800" dirty="0" smtClean="0">
                <a:latin typeface="+mn-lt"/>
              </a:rPr>
              <a:t>, enzymes, </a:t>
            </a:r>
            <a:r>
              <a:rPr lang="fr-FR" sz="1800" dirty="0" err="1" smtClean="0">
                <a:latin typeface="+mn-lt"/>
              </a:rPr>
              <a:t>insulin</a:t>
            </a:r>
            <a:r>
              <a:rPr lang="fr-FR" sz="1800" dirty="0" smtClean="0">
                <a:latin typeface="+mn-lt"/>
              </a:rPr>
              <a:t>), </a:t>
            </a:r>
            <a:r>
              <a:rPr lang="en-US" sz="1800" dirty="0" err="1" smtClean="0">
                <a:latin typeface="+mn-lt"/>
              </a:rPr>
              <a:t>polyisoprenes</a:t>
            </a:r>
            <a:r>
              <a:rPr lang="en-US" sz="1800" dirty="0" smtClean="0">
                <a:latin typeface="+mn-lt"/>
              </a:rPr>
              <a:t> (natural rubber, </a:t>
            </a:r>
            <a:r>
              <a:rPr lang="en-US" sz="1800" dirty="0" err="1" smtClean="0">
                <a:latin typeface="+mn-lt"/>
              </a:rPr>
              <a:t>gutta</a:t>
            </a:r>
            <a:r>
              <a:rPr lang="en-US" sz="1800" dirty="0" smtClean="0">
                <a:latin typeface="+mn-lt"/>
              </a:rPr>
              <a:t> </a:t>
            </a:r>
            <a:r>
              <a:rPr lang="en-US" sz="1800" dirty="0" err="1" smtClean="0">
                <a:latin typeface="+mn-lt"/>
              </a:rPr>
              <a:t>percha</a:t>
            </a:r>
            <a:r>
              <a:rPr lang="en-US" sz="1800" dirty="0" smtClean="0">
                <a:latin typeface="+mn-lt"/>
              </a:rPr>
              <a:t>) and nucleic acids (RNA and DNA). </a:t>
            </a:r>
          </a:p>
          <a:p>
            <a:pPr>
              <a:buFont typeface="Wingdings" pitchFamily="2" charset="2"/>
              <a:buChar char="Ø"/>
            </a:pPr>
            <a:r>
              <a:rPr lang="en-US" sz="1800" dirty="0" smtClean="0">
                <a:latin typeface="+mn-lt"/>
              </a:rPr>
              <a:t>Natural polymers are sometimes also called ‘Biopolymers' or‘ Biological macromolecules'.</a:t>
            </a:r>
          </a:p>
          <a:p>
            <a:pPr>
              <a:buNone/>
            </a:pPr>
            <a:r>
              <a:rPr lang="en-US" sz="1800" b="1" u="sng" dirty="0" smtClean="0">
                <a:latin typeface="+mn-lt"/>
              </a:rPr>
              <a:t>b)-Synthetic polymers:</a:t>
            </a:r>
          </a:p>
          <a:p>
            <a:pPr>
              <a:buFont typeface="Wingdings" pitchFamily="2" charset="2"/>
              <a:buChar char="Ø"/>
            </a:pPr>
            <a:r>
              <a:rPr lang="en-US" sz="1800" dirty="0" smtClean="0"/>
              <a:t>They</a:t>
            </a:r>
            <a:r>
              <a:rPr lang="en-US" sz="1800" b="1" u="sng" dirty="0" smtClean="0">
                <a:solidFill>
                  <a:srgbClr val="FF0000"/>
                </a:solidFill>
                <a:latin typeface="+mn-lt"/>
              </a:rPr>
              <a:t> </a:t>
            </a:r>
            <a:r>
              <a:rPr lang="en-US" sz="1800" dirty="0" smtClean="0">
                <a:latin typeface="+mn-lt"/>
              </a:rPr>
              <a:t>include polyethylene,  </a:t>
            </a:r>
            <a:r>
              <a:rPr lang="en-US" sz="1800" dirty="0" err="1" smtClean="0">
                <a:latin typeface="+mn-lt"/>
              </a:rPr>
              <a:t>olypropylene</a:t>
            </a:r>
            <a:r>
              <a:rPr lang="en-US" sz="1800" dirty="0" smtClean="0">
                <a:latin typeface="+mn-lt"/>
              </a:rPr>
              <a:t>, poly </a:t>
            </a:r>
            <a:r>
              <a:rPr lang="en-US" sz="1800" dirty="0" err="1" smtClean="0">
                <a:latin typeface="+mn-lt"/>
              </a:rPr>
              <a:t>methylmethacrylate</a:t>
            </a:r>
            <a:r>
              <a:rPr lang="en-US" sz="1800" dirty="0" smtClean="0">
                <a:latin typeface="+mn-lt"/>
              </a:rPr>
              <a:t>, polystyrene, polyester, epoxy resins, </a:t>
            </a:r>
            <a:r>
              <a:rPr lang="en-US" sz="1800" dirty="0" smtClean="0">
                <a:latin typeface="+mn-lt"/>
              </a:rPr>
              <a:t>Nylon</a:t>
            </a:r>
            <a:r>
              <a:rPr lang="en-US" sz="1800" dirty="0" smtClean="0"/>
              <a:t>.</a:t>
            </a:r>
            <a:endParaRPr lang="en-US" sz="1800" dirty="0" smtClean="0">
              <a:latin typeface="+mn-lt"/>
            </a:endParaRPr>
          </a:p>
          <a:p>
            <a:endParaRPr lang="en-US"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3200" dirty="0" smtClean="0">
                <a:latin typeface="+mn-lt"/>
              </a:rPr>
              <a:t>By chemical </a:t>
            </a:r>
            <a:r>
              <a:rPr lang="en-US" sz="3200" dirty="0" smtClean="0">
                <a:latin typeface="+mn-lt"/>
              </a:rPr>
              <a:t>compositions:</a:t>
            </a:r>
            <a:endParaRPr lang="en-US" sz="3200" dirty="0">
              <a:latin typeface="+mn-lt"/>
            </a:endParaRPr>
          </a:p>
        </p:txBody>
      </p:sp>
      <p:pic>
        <p:nvPicPr>
          <p:cNvPr id="3074" name="Picture 2"/>
          <p:cNvPicPr>
            <a:picLocks noGrp="1" noChangeAspect="1" noChangeArrowheads="1"/>
          </p:cNvPicPr>
          <p:nvPr>
            <p:ph idx="1"/>
          </p:nvPr>
        </p:nvPicPr>
        <p:blipFill>
          <a:blip r:embed="rId2"/>
          <a:stretch>
            <a:fillRect/>
          </a:stretch>
        </p:blipFill>
        <p:spPr bwMode="auto">
          <a:xfrm>
            <a:off x="853298" y="1676401"/>
            <a:ext cx="7437404" cy="4648200"/>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Polymer </a:t>
            </a:r>
            <a:endParaRPr lang="en-US" dirty="0">
              <a:latin typeface="+mn-lt"/>
            </a:endParaRPr>
          </a:p>
        </p:txBody>
      </p:sp>
      <p:sp>
        <p:nvSpPr>
          <p:cNvPr id="3" name="Content Placeholder 2"/>
          <p:cNvSpPr>
            <a:spLocks noGrp="1"/>
          </p:cNvSpPr>
          <p:nvPr>
            <p:ph idx="1"/>
          </p:nvPr>
        </p:nvSpPr>
        <p:spPr/>
        <p:txBody>
          <a:bodyPr/>
          <a:lstStyle/>
          <a:p>
            <a:pPr>
              <a:buFont typeface="Wingdings" pitchFamily="2" charset="2"/>
              <a:buChar char="Ø"/>
            </a:pPr>
            <a:endParaRPr lang="en-US" dirty="0" smtClean="0">
              <a:latin typeface="+mn-lt"/>
            </a:endParaRPr>
          </a:p>
          <a:p>
            <a:pPr>
              <a:buFont typeface="Wingdings" pitchFamily="2" charset="2"/>
              <a:buChar char="Ø"/>
            </a:pPr>
            <a:r>
              <a:rPr lang="en-US" dirty="0" smtClean="0"/>
              <a:t>Polymer is derived from two from Greek words  “poly” (many) and “</a:t>
            </a:r>
            <a:r>
              <a:rPr lang="en-US" dirty="0" err="1" smtClean="0"/>
              <a:t>meros</a:t>
            </a:r>
            <a:r>
              <a:rPr lang="en-US" dirty="0" smtClean="0"/>
              <a:t>” (part)</a:t>
            </a:r>
          </a:p>
          <a:p>
            <a:pPr>
              <a:buFont typeface="Wingdings" pitchFamily="2" charset="2"/>
              <a:buChar char="Ø"/>
            </a:pPr>
            <a:r>
              <a:rPr lang="en-US" dirty="0" smtClean="0">
                <a:latin typeface="+mn-lt"/>
              </a:rPr>
              <a:t>Polymers are </a:t>
            </a:r>
            <a:r>
              <a:rPr lang="en-US" dirty="0" smtClean="0">
                <a:latin typeface="+mn-lt"/>
              </a:rPr>
              <a:t>long chain giant organic molecules, assembled from repetitive bonding of many smaller molecules called monomers.</a:t>
            </a:r>
          </a:p>
          <a:p>
            <a:endParaRPr lang="en-US"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dirty="0" smtClean="0">
                <a:latin typeface="+mn-lt"/>
              </a:rPr>
              <a:t>By Chain structure</a:t>
            </a:r>
            <a:endParaRPr lang="en-US" sz="3200" dirty="0">
              <a:latin typeface="+mn-lt"/>
            </a:endParaRPr>
          </a:p>
        </p:txBody>
      </p:sp>
      <p:pic>
        <p:nvPicPr>
          <p:cNvPr id="4098" name="Picture 2"/>
          <p:cNvPicPr>
            <a:picLocks noGrp="1" noChangeAspect="1" noChangeArrowheads="1"/>
          </p:cNvPicPr>
          <p:nvPr>
            <p:ph idx="1"/>
          </p:nvPr>
        </p:nvPicPr>
        <p:blipFill>
          <a:blip r:embed="rId2"/>
          <a:stretch>
            <a:fillRect/>
          </a:stretch>
        </p:blipFill>
        <p:spPr bwMode="auto">
          <a:xfrm>
            <a:off x="457200" y="1371600"/>
            <a:ext cx="7458075" cy="3886199"/>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latin typeface="+mn-lt"/>
              </a:rPr>
              <a:t>By processing properties</a:t>
            </a:r>
            <a:endParaRPr lang="en-US" sz="3200" dirty="0">
              <a:latin typeface="+mn-lt"/>
            </a:endParaRPr>
          </a:p>
        </p:txBody>
      </p:sp>
      <p:sp>
        <p:nvSpPr>
          <p:cNvPr id="3" name="Content Placeholder 2"/>
          <p:cNvSpPr>
            <a:spLocks noGrp="1"/>
          </p:cNvSpPr>
          <p:nvPr>
            <p:ph idx="1"/>
          </p:nvPr>
        </p:nvSpPr>
        <p:spPr>
          <a:xfrm>
            <a:off x="457200" y="1447800"/>
            <a:ext cx="8229600" cy="4389120"/>
          </a:xfrm>
        </p:spPr>
        <p:txBody>
          <a:bodyPr>
            <a:normAutofit/>
          </a:bodyPr>
          <a:lstStyle/>
          <a:p>
            <a:pPr>
              <a:buNone/>
            </a:pPr>
            <a:r>
              <a:rPr lang="en-US" sz="1800" u="sng" dirty="0" smtClean="0">
                <a:latin typeface="+mn-lt"/>
              </a:rPr>
              <a:t>a)-Thermosetting </a:t>
            </a:r>
            <a:r>
              <a:rPr lang="en-US" sz="1800" u="sng" dirty="0" smtClean="0">
                <a:latin typeface="+mn-lt"/>
              </a:rPr>
              <a:t>polymers: </a:t>
            </a:r>
            <a:r>
              <a:rPr lang="en-US" sz="1800" dirty="0" smtClean="0">
                <a:latin typeface="+mn-lt"/>
              </a:rPr>
              <a:t>insoluble and only swell. Cross-linked polymers cannot be made to flow or melt irreversibly (network polymer</a:t>
            </a:r>
            <a:r>
              <a:rPr lang="en-US" sz="1800" dirty="0" smtClean="0">
                <a:latin typeface="+mn-lt"/>
              </a:rPr>
              <a:t>).</a:t>
            </a:r>
          </a:p>
          <a:p>
            <a:pPr>
              <a:buNone/>
            </a:pPr>
            <a:endParaRPr lang="en-US" sz="1800" dirty="0" smtClean="0">
              <a:latin typeface="+mn-lt"/>
            </a:endParaRPr>
          </a:p>
          <a:p>
            <a:pPr>
              <a:buNone/>
            </a:pPr>
            <a:r>
              <a:rPr lang="en-US" sz="1800" u="sng" dirty="0" smtClean="0"/>
              <a:t>b)-</a:t>
            </a:r>
            <a:r>
              <a:rPr lang="en-US" sz="1800" u="sng" dirty="0" smtClean="0">
                <a:latin typeface="+mn-lt"/>
              </a:rPr>
              <a:t>Thermoplastic </a:t>
            </a:r>
            <a:r>
              <a:rPr lang="en-US" sz="1800" u="sng" dirty="0" smtClean="0">
                <a:latin typeface="+mn-lt"/>
              </a:rPr>
              <a:t>polymers</a:t>
            </a:r>
            <a:r>
              <a:rPr lang="en-US" sz="1800" dirty="0" smtClean="0">
                <a:latin typeface="+mn-lt"/>
              </a:rPr>
              <a:t>: not </a:t>
            </a:r>
            <a:r>
              <a:rPr lang="en-US" sz="1800" dirty="0" err="1" smtClean="0">
                <a:latin typeface="+mn-lt"/>
              </a:rPr>
              <a:t>crosslinked</a:t>
            </a:r>
            <a:r>
              <a:rPr lang="en-US" sz="1800" dirty="0" smtClean="0">
                <a:latin typeface="+mn-lt"/>
              </a:rPr>
              <a:t>, soluble, will melt and flow. Most linear polymers take on new shapes by the application of heat and pressure (linear or branched polymer</a:t>
            </a:r>
            <a:r>
              <a:rPr lang="en-US" sz="1800" dirty="0" smtClean="0">
                <a:latin typeface="+mn-lt"/>
              </a:rPr>
              <a:t>).</a:t>
            </a:r>
            <a:endParaRPr lang="en-US" sz="1800"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mn-lt"/>
            </a:endParaRPr>
          </a:p>
        </p:txBody>
      </p:sp>
      <p:pic>
        <p:nvPicPr>
          <p:cNvPr id="5122" name="Picture 2"/>
          <p:cNvPicPr>
            <a:picLocks noGrp="1" noChangeAspect="1" noChangeArrowheads="1"/>
          </p:cNvPicPr>
          <p:nvPr>
            <p:ph idx="1"/>
          </p:nvPr>
        </p:nvPicPr>
        <p:blipFill>
          <a:blip r:embed="rId2"/>
          <a:stretch>
            <a:fillRect/>
          </a:stretch>
        </p:blipFill>
        <p:spPr bwMode="auto">
          <a:xfrm>
            <a:off x="0" y="0"/>
            <a:ext cx="9144000" cy="6324601"/>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r>
              <a:rPr lang="en-US" sz="3200" dirty="0" smtClean="0">
                <a:latin typeface="+mn-lt"/>
              </a:rPr>
              <a:t>By </a:t>
            </a:r>
            <a:r>
              <a:rPr lang="en-US" sz="3200" dirty="0" smtClean="0">
                <a:latin typeface="+mn-lt"/>
              </a:rPr>
              <a:t>physical </a:t>
            </a:r>
            <a:r>
              <a:rPr lang="en-US" sz="3200" dirty="0" smtClean="0">
                <a:latin typeface="+mn-lt"/>
              </a:rPr>
              <a:t>properties, or end </a:t>
            </a:r>
            <a:r>
              <a:rPr lang="en-US" sz="3200" dirty="0" smtClean="0">
                <a:latin typeface="+mn-lt"/>
              </a:rPr>
              <a:t>use:</a:t>
            </a:r>
            <a:endParaRPr lang="en-US" sz="3200" dirty="0">
              <a:latin typeface="+mn-lt"/>
            </a:endParaRPr>
          </a:p>
        </p:txBody>
      </p:sp>
      <p:sp>
        <p:nvSpPr>
          <p:cNvPr id="3" name="Content Placeholder 2"/>
          <p:cNvSpPr>
            <a:spLocks noGrp="1"/>
          </p:cNvSpPr>
          <p:nvPr>
            <p:ph idx="1"/>
          </p:nvPr>
        </p:nvSpPr>
        <p:spPr>
          <a:xfrm>
            <a:off x="457200" y="1447800"/>
            <a:ext cx="8229600" cy="4389120"/>
          </a:xfrm>
        </p:spPr>
        <p:txBody>
          <a:bodyPr>
            <a:normAutofit fontScale="92500" lnSpcReduction="10000"/>
          </a:bodyPr>
          <a:lstStyle/>
          <a:p>
            <a:r>
              <a:rPr lang="en-US" sz="1800" dirty="0" smtClean="0">
                <a:latin typeface="+mn-lt"/>
              </a:rPr>
              <a:t>Polymers can also be classified further as </a:t>
            </a:r>
            <a:r>
              <a:rPr lang="en-US" sz="1800" b="1" dirty="0" smtClean="0">
                <a:solidFill>
                  <a:srgbClr val="FF0000"/>
                </a:solidFill>
                <a:latin typeface="+mn-lt"/>
              </a:rPr>
              <a:t>fibers, plastics, resins </a:t>
            </a:r>
            <a:r>
              <a:rPr lang="en-US" sz="1800" dirty="0" smtClean="0">
                <a:latin typeface="+mn-lt"/>
              </a:rPr>
              <a:t>and</a:t>
            </a:r>
            <a:r>
              <a:rPr lang="en-US" sz="1800" dirty="0" smtClean="0">
                <a:solidFill>
                  <a:srgbClr val="FF0000"/>
                </a:solidFill>
                <a:latin typeface="+mn-lt"/>
              </a:rPr>
              <a:t> </a:t>
            </a:r>
            <a:r>
              <a:rPr lang="en-US" sz="1800" b="1" dirty="0" smtClean="0">
                <a:solidFill>
                  <a:srgbClr val="FF0000"/>
                </a:solidFill>
                <a:latin typeface="+mn-lt"/>
              </a:rPr>
              <a:t>rubbers, </a:t>
            </a:r>
            <a:r>
              <a:rPr lang="en-US" sz="1800" b="1" dirty="0" smtClean="0">
                <a:latin typeface="+mn-lt"/>
              </a:rPr>
              <a:t>based</a:t>
            </a:r>
            <a:r>
              <a:rPr lang="en-US" sz="1800" dirty="0" smtClean="0">
                <a:latin typeface="+mn-lt"/>
              </a:rPr>
              <a:t> </a:t>
            </a:r>
            <a:r>
              <a:rPr lang="en-US" sz="1800" dirty="0" smtClean="0">
                <a:latin typeface="+mn-lt"/>
              </a:rPr>
              <a:t>on the nature and extent of secondary valence forces and mobility among constitutional repeat units</a:t>
            </a:r>
            <a:r>
              <a:rPr lang="en-US" sz="1800" dirty="0" smtClean="0">
                <a:latin typeface="+mn-lt"/>
              </a:rPr>
              <a:t>.</a:t>
            </a:r>
          </a:p>
          <a:p>
            <a:r>
              <a:rPr lang="en-US" sz="1800" dirty="0" smtClean="0">
                <a:solidFill>
                  <a:srgbClr val="FF0000"/>
                </a:solidFill>
              </a:rPr>
              <a:t>Organic polymers </a:t>
            </a:r>
            <a:r>
              <a:rPr lang="en-US" sz="1800" dirty="0" smtClean="0"/>
              <a:t>have chains consisting of C-C linkages</a:t>
            </a:r>
          </a:p>
          <a:p>
            <a:r>
              <a:rPr lang="en-US" sz="1800" dirty="0" err="1" smtClean="0">
                <a:solidFill>
                  <a:srgbClr val="FF0000"/>
                </a:solidFill>
              </a:rPr>
              <a:t>Elemento</a:t>
            </a:r>
            <a:r>
              <a:rPr lang="en-US" sz="1800" dirty="0" smtClean="0">
                <a:solidFill>
                  <a:srgbClr val="FF0000"/>
                </a:solidFill>
              </a:rPr>
              <a:t>-organic</a:t>
            </a:r>
            <a:r>
              <a:rPr lang="en-US" sz="1800" dirty="0" smtClean="0"/>
              <a:t>(or hetero </a:t>
            </a:r>
            <a:r>
              <a:rPr lang="en-US" sz="1800" dirty="0" smtClean="0"/>
              <a:t>organic)polymers </a:t>
            </a:r>
            <a:r>
              <a:rPr lang="en-US" sz="1800" dirty="0" smtClean="0"/>
              <a:t>include </a:t>
            </a:r>
          </a:p>
          <a:p>
            <a:pPr marL="571500" indent="-571500">
              <a:buAutoNum type="romanLcParenBoth"/>
            </a:pPr>
            <a:r>
              <a:rPr lang="en-US" sz="1800" dirty="0" smtClean="0"/>
              <a:t>Macromolecules </a:t>
            </a:r>
          </a:p>
          <a:p>
            <a:pPr marL="571500" indent="-571500">
              <a:buAutoNum type="romanLcParenBoth"/>
            </a:pPr>
            <a:r>
              <a:rPr lang="en-US" sz="1800" dirty="0" smtClean="0"/>
              <a:t>Inorganic chains in which side groups contain carbon atoms directly linked to chain</a:t>
            </a:r>
          </a:p>
          <a:p>
            <a:r>
              <a:rPr lang="en-US" sz="1800" dirty="0" smtClean="0">
                <a:solidFill>
                  <a:srgbClr val="FF0000"/>
                </a:solidFill>
              </a:rPr>
              <a:t>Inorganic polymers </a:t>
            </a:r>
            <a:r>
              <a:rPr lang="en-US" sz="1800" dirty="0" smtClean="0"/>
              <a:t>are polymers containing no carbon </a:t>
            </a:r>
            <a:r>
              <a:rPr lang="en-US" sz="1800" dirty="0" smtClean="0"/>
              <a:t>atoms.</a:t>
            </a:r>
          </a:p>
          <a:p>
            <a:r>
              <a:rPr lang="en-US" sz="1800" dirty="0" smtClean="0"/>
              <a:t>Polymers may be </a:t>
            </a:r>
            <a:r>
              <a:rPr lang="en-US" sz="1800" dirty="0" smtClean="0">
                <a:solidFill>
                  <a:srgbClr val="FF0000"/>
                </a:solidFill>
              </a:rPr>
              <a:t>charged or uncharged</a:t>
            </a:r>
            <a:r>
              <a:rPr lang="en-US" sz="1800" dirty="0" smtClean="0"/>
              <a:t>. e.g. </a:t>
            </a:r>
            <a:r>
              <a:rPr lang="en-US" sz="1800" dirty="0" err="1" smtClean="0"/>
              <a:t>polyacrylic</a:t>
            </a:r>
            <a:r>
              <a:rPr lang="en-US" sz="1800" dirty="0" smtClean="0"/>
              <a:t> acid (anionic polymer) or polyethylene </a:t>
            </a:r>
            <a:r>
              <a:rPr lang="en-US" sz="1800" dirty="0" err="1" smtClean="0"/>
              <a:t>imine</a:t>
            </a:r>
            <a:r>
              <a:rPr lang="en-US" sz="1800" dirty="0" smtClean="0"/>
              <a:t> (cationic polymer). Charged polymers that are soluble in water are called as "</a:t>
            </a:r>
            <a:r>
              <a:rPr lang="en-US" sz="1800" dirty="0" err="1" smtClean="0"/>
              <a:t>polyelectrolytes</a:t>
            </a:r>
            <a:r>
              <a:rPr lang="en-US" sz="1800" dirty="0" smtClean="0"/>
              <a:t>".</a:t>
            </a:r>
          </a:p>
          <a:p>
            <a:r>
              <a:rPr lang="en-US" sz="1800" dirty="0" smtClean="0"/>
              <a:t>Polymers may also be classified as </a:t>
            </a:r>
            <a:r>
              <a:rPr lang="en-US" sz="1800" b="1" dirty="0" smtClean="0">
                <a:solidFill>
                  <a:srgbClr val="FF0000"/>
                </a:solidFill>
              </a:rPr>
              <a:t>amorphous or crystalline </a:t>
            </a:r>
            <a:r>
              <a:rPr lang="en-US" sz="1800" dirty="0" smtClean="0"/>
              <a:t>depending upon their morphological </a:t>
            </a:r>
            <a:r>
              <a:rPr lang="en-US" sz="1800" dirty="0" err="1" smtClean="0"/>
              <a:t>behaviour.These</a:t>
            </a:r>
            <a:r>
              <a:rPr lang="en-US" sz="1800" dirty="0" smtClean="0"/>
              <a:t> </a:t>
            </a:r>
            <a:r>
              <a:rPr lang="en-US" sz="1800" dirty="0" smtClean="0"/>
              <a:t>two types of polymers behave differently as </a:t>
            </a:r>
            <a:r>
              <a:rPr lang="en-US" sz="1800" b="1" dirty="0" err="1" smtClean="0"/>
              <a:t>crystallinity</a:t>
            </a:r>
            <a:r>
              <a:rPr lang="en-US" sz="1800" b="1" dirty="0" smtClean="0"/>
              <a:t> </a:t>
            </a:r>
            <a:r>
              <a:rPr lang="en-US" sz="1800" dirty="0" smtClean="0"/>
              <a:t>influences the properties such as hardness, stiffness and elasticity, thus making them useful as plastic, rubber, fiber or resin.</a:t>
            </a:r>
          </a:p>
          <a:p>
            <a:endParaRPr lang="en-US" sz="1800" dirty="0" smtClean="0"/>
          </a:p>
          <a:p>
            <a:endParaRPr lang="en-US" sz="1800" dirty="0" smtClean="0"/>
          </a:p>
          <a:p>
            <a:pPr>
              <a:buNone/>
            </a:pPr>
            <a:endParaRPr lang="en-US" sz="1800" dirty="0" smtClean="0">
              <a:latin typeface="+mn-lt"/>
            </a:endParaRPr>
          </a:p>
          <a:p>
            <a:pPr>
              <a:buNone/>
            </a:pPr>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600200" y="0"/>
            <a:ext cx="5771355" cy="6319992"/>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3200" dirty="0" smtClean="0"/>
              <a:t>Monodispersed &amp; Polydispersed Polymers</a:t>
            </a:r>
            <a:endParaRPr lang="en-US" sz="3200" dirty="0"/>
          </a:p>
        </p:txBody>
      </p:sp>
      <p:sp>
        <p:nvSpPr>
          <p:cNvPr id="3" name="Content Placeholder 2"/>
          <p:cNvSpPr>
            <a:spLocks noGrp="1"/>
          </p:cNvSpPr>
          <p:nvPr>
            <p:ph idx="1"/>
          </p:nvPr>
        </p:nvSpPr>
        <p:spPr>
          <a:xfrm>
            <a:off x="381000" y="1524000"/>
            <a:ext cx="8229600" cy="4389120"/>
          </a:xfrm>
        </p:spPr>
        <p:txBody>
          <a:bodyPr>
            <a:normAutofit/>
          </a:bodyPr>
          <a:lstStyle/>
          <a:p>
            <a:r>
              <a:rPr lang="en-US" sz="1800" b="1" u="sng" dirty="0" smtClean="0"/>
              <a:t>Monodispersed Polymers:  </a:t>
            </a:r>
            <a:r>
              <a:rPr lang="en-US" sz="1800" dirty="0" smtClean="0"/>
              <a:t>A polymers whose constituents have consistent and uniform mass &amp; mass distribution are known as </a:t>
            </a:r>
            <a:r>
              <a:rPr lang="en-US" sz="1800" dirty="0" err="1" smtClean="0"/>
              <a:t>monodispersed.Anionic</a:t>
            </a:r>
            <a:r>
              <a:rPr lang="en-US" sz="1800" dirty="0" smtClean="0"/>
              <a:t> </a:t>
            </a:r>
            <a:r>
              <a:rPr lang="en-US" sz="1800" dirty="0" smtClean="0"/>
              <a:t>polymerization yields the mono dispersed polymers.</a:t>
            </a:r>
          </a:p>
          <a:p>
            <a:r>
              <a:rPr lang="en-US" sz="1800" b="1" u="sng" dirty="0" smtClean="0"/>
              <a:t>Polydispersed Polymers: </a:t>
            </a:r>
            <a:r>
              <a:rPr lang="en-US" sz="1800" dirty="0" smtClean="0"/>
              <a:t> The polymers which have broad range of size and inconsistent mass distribution, are termed as </a:t>
            </a:r>
            <a:r>
              <a:rPr lang="en-US" sz="1800" dirty="0" err="1" smtClean="0"/>
              <a:t>Polydispersed</a:t>
            </a:r>
            <a:r>
              <a:rPr lang="en-US" sz="1800" dirty="0" smtClean="0"/>
              <a:t> polymers.</a:t>
            </a:r>
            <a:endParaRPr lang="en-US" sz="1800" b="1" u="sng" dirty="0"/>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dirty="0"/>
          </a:p>
        </p:txBody>
      </p:sp>
      <p:sp>
        <p:nvSpPr>
          <p:cNvPr id="5" name="Footer Placeholder 4"/>
          <p:cNvSpPr>
            <a:spLocks noGrp="1"/>
          </p:cNvSpPr>
          <p:nvPr>
            <p:ph type="ftr" sz="quarter" idx="11"/>
          </p:nvPr>
        </p:nvSpPr>
        <p:spPr/>
        <p:txBody>
          <a:bodyPr/>
          <a:lstStyle/>
          <a:p>
            <a:r>
              <a:rPr lang="en-US" dirty="0" smtClean="0"/>
              <a:t>Polymer &amp; Process Engineering Department, UET, Lahore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altLang="ko-KR" b="1" dirty="0" smtClean="0">
                <a:solidFill>
                  <a:srgbClr val="000000"/>
                </a:solidFill>
                <a:latin typeface="+mn-lt"/>
              </a:rPr>
              <a:t>Nomenclature:</a:t>
            </a:r>
            <a:endParaRPr lang="en-US" dirty="0">
              <a:latin typeface="+mn-lt"/>
            </a:endParaRPr>
          </a:p>
        </p:txBody>
      </p:sp>
      <p:sp>
        <p:nvSpPr>
          <p:cNvPr id="3" name="Content Placeholder 2"/>
          <p:cNvSpPr>
            <a:spLocks noGrp="1"/>
          </p:cNvSpPr>
          <p:nvPr>
            <p:ph idx="1"/>
          </p:nvPr>
        </p:nvSpPr>
        <p:spPr>
          <a:xfrm>
            <a:off x="457200" y="1524000"/>
            <a:ext cx="8229600" cy="4389120"/>
          </a:xfrm>
        </p:spPr>
        <p:txBody>
          <a:bodyPr>
            <a:normAutofit/>
          </a:bodyPr>
          <a:lstStyle/>
          <a:p>
            <a:pPr>
              <a:lnSpc>
                <a:spcPct val="80000"/>
              </a:lnSpc>
              <a:defRPr/>
            </a:pPr>
            <a:r>
              <a:rPr lang="en-US" sz="1800" dirty="0" smtClean="0">
                <a:latin typeface="+mn-lt"/>
              </a:rPr>
              <a:t>A standard nomenclature system based on chemical structure as is used for small inorganic and organic compounds is most desired</a:t>
            </a:r>
            <a:r>
              <a:rPr lang="en-US" sz="1800" dirty="0" smtClean="0">
                <a:latin typeface="+mn-lt"/>
              </a:rPr>
              <a:t>.</a:t>
            </a:r>
          </a:p>
          <a:p>
            <a:pPr>
              <a:lnSpc>
                <a:spcPct val="80000"/>
              </a:lnSpc>
              <a:buNone/>
              <a:defRPr/>
            </a:pPr>
            <a:endParaRPr lang="en-US" sz="1800" dirty="0" smtClean="0">
              <a:latin typeface="+mn-lt"/>
            </a:endParaRPr>
          </a:p>
          <a:p>
            <a:pPr marL="342900" indent="-342900">
              <a:lnSpc>
                <a:spcPct val="80000"/>
              </a:lnSpc>
              <a:buFont typeface="+mj-lt"/>
              <a:buAutoNum type="arabicPeriod"/>
              <a:defRPr/>
            </a:pPr>
            <a:r>
              <a:rPr lang="en-US" sz="1800" dirty="0" smtClean="0"/>
              <a:t>Some polymers </a:t>
            </a:r>
            <a:r>
              <a:rPr lang="en-US" sz="1800" dirty="0" smtClean="0"/>
              <a:t>are named by adding the name of the monomer onto the prefix ‘‘poly’’ without a space or hyphen. Thus the polymers from ethylene and acetaldehyde are named </a:t>
            </a:r>
            <a:r>
              <a:rPr lang="en-US" sz="1800" b="1" dirty="0" smtClean="0"/>
              <a:t>polyethylene </a:t>
            </a:r>
            <a:r>
              <a:rPr lang="en-US" sz="1800" dirty="0" smtClean="0"/>
              <a:t>and</a:t>
            </a:r>
            <a:r>
              <a:rPr lang="en-US" sz="1800" b="1" dirty="0" smtClean="0"/>
              <a:t> </a:t>
            </a:r>
            <a:r>
              <a:rPr lang="en-US" sz="1800" b="1" dirty="0" err="1" smtClean="0"/>
              <a:t>polyacetaldehyde</a:t>
            </a:r>
            <a:r>
              <a:rPr lang="en-US" sz="1800" dirty="0" smtClean="0"/>
              <a:t>, respectively</a:t>
            </a:r>
            <a:r>
              <a:rPr lang="en-US" sz="1800" dirty="0" smtClean="0"/>
              <a:t>.</a:t>
            </a:r>
            <a:endParaRPr lang="en-US" sz="1800" dirty="0" smtClean="0"/>
          </a:p>
          <a:p>
            <a:pPr marL="342900" indent="-342900">
              <a:lnSpc>
                <a:spcPct val="80000"/>
              </a:lnSpc>
              <a:buFont typeface="+mj-lt"/>
              <a:buAutoNum type="arabicPeriod"/>
              <a:defRPr/>
            </a:pPr>
            <a:r>
              <a:rPr lang="en-US" sz="1800" dirty="0" smtClean="0"/>
              <a:t>When </a:t>
            </a:r>
            <a:r>
              <a:rPr lang="en-US" sz="1800" dirty="0" smtClean="0"/>
              <a:t>the monomer has a substituted parent name or a multi worded name or an abnormally long name, parentheses are placed around its name following the prefix ‘‘poly.’’ </a:t>
            </a:r>
            <a:r>
              <a:rPr lang="en-US" sz="1800" dirty="0" err="1" smtClean="0"/>
              <a:t>e.gThe</a:t>
            </a:r>
            <a:r>
              <a:rPr lang="en-US" sz="1800" dirty="0" smtClean="0"/>
              <a:t> </a:t>
            </a:r>
            <a:r>
              <a:rPr lang="en-US" sz="1800" dirty="0" smtClean="0"/>
              <a:t>polymers from </a:t>
            </a:r>
            <a:r>
              <a:rPr lang="en-US" sz="1800" b="1" dirty="0" smtClean="0"/>
              <a:t>3-methyl-1-pentene=poly(3-methyl-1-pentene</a:t>
            </a:r>
            <a:r>
              <a:rPr lang="en-US" sz="1800" b="1" dirty="0" smtClean="0"/>
              <a:t>),</a:t>
            </a:r>
            <a:r>
              <a:rPr lang="en-US" sz="1800" b="1" dirty="0" smtClean="0"/>
              <a:t> </a:t>
            </a:r>
            <a:r>
              <a:rPr lang="en-US" sz="1800" b="1" dirty="0" smtClean="0"/>
              <a:t>vinyl </a:t>
            </a:r>
            <a:r>
              <a:rPr lang="en-US" sz="1800" b="1" dirty="0" smtClean="0"/>
              <a:t>chloride=</a:t>
            </a:r>
            <a:r>
              <a:rPr lang="en-US" sz="1800" b="1" dirty="0" smtClean="0"/>
              <a:t> poly(vinyl chloride</a:t>
            </a:r>
            <a:r>
              <a:rPr lang="en-US" sz="1800" b="1" dirty="0" smtClean="0"/>
              <a:t>), </a:t>
            </a:r>
            <a:r>
              <a:rPr lang="en-US" sz="1800" b="1" dirty="0" smtClean="0"/>
              <a:t>propylene </a:t>
            </a:r>
            <a:r>
              <a:rPr lang="en-US" sz="1800" b="1" dirty="0" smtClean="0"/>
              <a:t>oxide=</a:t>
            </a:r>
            <a:r>
              <a:rPr lang="en-US" sz="1800" b="1" dirty="0" smtClean="0"/>
              <a:t> poly(propylene oxide</a:t>
            </a:r>
            <a:r>
              <a:rPr lang="en-US" sz="1800" b="1" dirty="0" smtClean="0"/>
              <a:t>).</a:t>
            </a:r>
            <a:endParaRPr lang="en-US" sz="1800" b="1" dirty="0" smtClean="0"/>
          </a:p>
          <a:p>
            <a:pPr>
              <a:lnSpc>
                <a:spcPct val="80000"/>
              </a:lnSpc>
              <a:defRPr/>
            </a:pPr>
            <a:endParaRPr lang="en-US" sz="1800" dirty="0" smtClean="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dirty="0"/>
          </a:p>
        </p:txBody>
      </p:sp>
      <p:sp>
        <p:nvSpPr>
          <p:cNvPr id="5" name="Footer Placeholder 4"/>
          <p:cNvSpPr>
            <a:spLocks noGrp="1"/>
          </p:cNvSpPr>
          <p:nvPr>
            <p:ph type="ftr" sz="quarter" idx="11"/>
          </p:nvPr>
        </p:nvSpPr>
        <p:spPr/>
        <p:txBody>
          <a:bodyPr/>
          <a:lstStyle/>
          <a:p>
            <a:r>
              <a:rPr lang="en-US" dirty="0" smtClean="0"/>
              <a:t>Polymer &amp; Process Engineering Department, UET, Lahore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altLang="ko-KR" sz="3200" dirty="0" smtClean="0">
                <a:latin typeface="+mn-lt"/>
              </a:rPr>
              <a:t>Types of Nomenclature:</a:t>
            </a:r>
            <a:endParaRPr lang="en-US" sz="3200" dirty="0">
              <a:latin typeface="+mn-lt"/>
            </a:endParaRPr>
          </a:p>
        </p:txBody>
      </p:sp>
      <p:sp>
        <p:nvSpPr>
          <p:cNvPr id="3" name="Content Placeholder 2"/>
          <p:cNvSpPr>
            <a:spLocks noGrp="1"/>
          </p:cNvSpPr>
          <p:nvPr>
            <p:ph idx="1"/>
          </p:nvPr>
        </p:nvSpPr>
        <p:spPr>
          <a:xfrm>
            <a:off x="381000" y="1752600"/>
            <a:ext cx="8229600" cy="4008120"/>
          </a:xfrm>
        </p:spPr>
        <p:txBody>
          <a:bodyPr>
            <a:normAutofit fontScale="85000" lnSpcReduction="20000"/>
          </a:bodyPr>
          <a:lstStyle/>
          <a:p>
            <a:pPr algn="just">
              <a:buNone/>
            </a:pPr>
            <a:r>
              <a:rPr lang="en-US" altLang="ko-KR" sz="2100" b="1" dirty="0" smtClean="0">
                <a:solidFill>
                  <a:srgbClr val="000000"/>
                </a:solidFill>
                <a:latin typeface="+mn-lt"/>
              </a:rPr>
              <a:t>a</a:t>
            </a:r>
            <a:r>
              <a:rPr lang="en-US" altLang="ko-KR" sz="2100" b="1" dirty="0" smtClean="0">
                <a:solidFill>
                  <a:srgbClr val="000000"/>
                </a:solidFill>
                <a:latin typeface="+mn-lt"/>
              </a:rPr>
              <a:t>. </a:t>
            </a:r>
            <a:r>
              <a:rPr lang="en-US" altLang="ko-KR" sz="2100" b="1" dirty="0" smtClean="0">
                <a:solidFill>
                  <a:schemeClr val="accent2"/>
                </a:solidFill>
                <a:latin typeface="+mn-lt"/>
              </a:rPr>
              <a:t>Source name</a:t>
            </a:r>
            <a:r>
              <a:rPr lang="en-US" altLang="ko-KR" sz="2100" b="1" dirty="0" smtClean="0">
                <a:solidFill>
                  <a:srgbClr val="000000"/>
                </a:solidFill>
                <a:latin typeface="+mn-lt"/>
              </a:rPr>
              <a:t> : to be based on names of corresponding monomer </a:t>
            </a:r>
          </a:p>
          <a:p>
            <a:pPr algn="just" eaLnBrk="0" hangingPunct="0">
              <a:buNone/>
            </a:pPr>
            <a:r>
              <a:rPr lang="en-US" altLang="ko-KR" sz="2100" b="1" dirty="0" smtClean="0">
                <a:solidFill>
                  <a:srgbClr val="000000"/>
                </a:solidFill>
                <a:latin typeface="+mn-lt"/>
              </a:rPr>
              <a:t>      	</a:t>
            </a:r>
            <a:r>
              <a:rPr lang="en-US" altLang="ko-KR" sz="2100" dirty="0" smtClean="0">
                <a:solidFill>
                  <a:srgbClr val="000000"/>
                </a:solidFill>
                <a:latin typeface="+mn-lt"/>
              </a:rPr>
              <a:t>Polyethylene, Poly(vinyl chloride), Poly(ethylene oxide) </a:t>
            </a:r>
          </a:p>
          <a:p>
            <a:pPr algn="just" eaLnBrk="0" hangingPunct="0">
              <a:buNone/>
            </a:pPr>
            <a:r>
              <a:rPr lang="en-US" altLang="ko-KR" sz="2100" dirty="0" smtClean="0">
                <a:solidFill>
                  <a:srgbClr val="000000"/>
                </a:solidFill>
                <a:latin typeface="+mn-lt"/>
              </a:rPr>
              <a:t>  </a:t>
            </a:r>
          </a:p>
          <a:p>
            <a:pPr algn="just" eaLnBrk="0" hangingPunct="0">
              <a:buNone/>
            </a:pPr>
            <a:r>
              <a:rPr lang="en-US" altLang="ko-KR" sz="2100" b="1" dirty="0" smtClean="0">
                <a:solidFill>
                  <a:srgbClr val="000000"/>
                </a:solidFill>
                <a:latin typeface="+mn-lt"/>
              </a:rPr>
              <a:t> b. </a:t>
            </a:r>
            <a:r>
              <a:rPr lang="en-US" altLang="ko-KR" sz="2100" b="1" dirty="0" smtClean="0">
                <a:solidFill>
                  <a:schemeClr val="accent2"/>
                </a:solidFill>
                <a:latin typeface="+mn-lt"/>
              </a:rPr>
              <a:t>IUPAC name</a:t>
            </a:r>
            <a:r>
              <a:rPr lang="en-US" altLang="ko-KR" sz="2100" b="1" dirty="0" smtClean="0">
                <a:solidFill>
                  <a:srgbClr val="000000"/>
                </a:solidFill>
                <a:latin typeface="+mn-lt"/>
              </a:rPr>
              <a:t> : to be based on systematic name </a:t>
            </a:r>
          </a:p>
          <a:p>
            <a:pPr algn="just" eaLnBrk="0" hangingPunct="0">
              <a:buNone/>
            </a:pPr>
            <a:r>
              <a:rPr lang="en-US" altLang="ko-KR" sz="2100" b="1" dirty="0" smtClean="0">
                <a:solidFill>
                  <a:srgbClr val="000000"/>
                </a:solidFill>
                <a:latin typeface="+mn-lt"/>
              </a:rPr>
              <a:t>          	</a:t>
            </a:r>
            <a:r>
              <a:rPr lang="en-US" altLang="ko-KR" sz="2100" dirty="0" smtClean="0">
                <a:solidFill>
                  <a:srgbClr val="000000"/>
                </a:solidFill>
                <a:latin typeface="+mn-lt"/>
              </a:rPr>
              <a:t>Poly(1-chloroethylene), Poly(1-butene-1,4-diyl), </a:t>
            </a:r>
          </a:p>
          <a:p>
            <a:pPr algn="just" eaLnBrk="0" hangingPunct="0">
              <a:buNone/>
            </a:pPr>
            <a:r>
              <a:rPr lang="en-US" altLang="ko-KR" sz="2100" dirty="0" smtClean="0">
                <a:solidFill>
                  <a:srgbClr val="000000"/>
                </a:solidFill>
                <a:latin typeface="+mn-lt"/>
              </a:rPr>
              <a:t> </a:t>
            </a:r>
          </a:p>
          <a:p>
            <a:pPr algn="just" eaLnBrk="0" hangingPunct="0">
              <a:buNone/>
            </a:pPr>
            <a:r>
              <a:rPr lang="en-US" altLang="ko-KR" sz="2100" b="1" dirty="0" smtClean="0">
                <a:solidFill>
                  <a:srgbClr val="000000"/>
                </a:solidFill>
                <a:latin typeface="+mn-lt"/>
              </a:rPr>
              <a:t> c. </a:t>
            </a:r>
            <a:r>
              <a:rPr lang="en-US" altLang="ko-KR" sz="2100" b="1" dirty="0" smtClean="0">
                <a:solidFill>
                  <a:schemeClr val="accent2"/>
                </a:solidFill>
                <a:latin typeface="+mn-lt"/>
              </a:rPr>
              <a:t>Functional group name</a:t>
            </a:r>
            <a:r>
              <a:rPr lang="en-US" altLang="ko-KR" sz="2100" b="1" dirty="0" smtClean="0">
                <a:solidFill>
                  <a:srgbClr val="000000"/>
                </a:solidFill>
                <a:latin typeface="+mn-lt"/>
              </a:rPr>
              <a:t> : According to name of functional group in the polymer backbone     </a:t>
            </a:r>
          </a:p>
          <a:p>
            <a:pPr algn="just" eaLnBrk="0" hangingPunct="0">
              <a:buNone/>
            </a:pPr>
            <a:r>
              <a:rPr lang="en-US" altLang="ko-KR" sz="2100" b="1" dirty="0" smtClean="0">
                <a:solidFill>
                  <a:srgbClr val="000000"/>
                </a:solidFill>
                <a:latin typeface="+mn-lt"/>
              </a:rPr>
              <a:t>      	</a:t>
            </a:r>
            <a:r>
              <a:rPr lang="en-US" altLang="ko-KR" sz="2100" dirty="0" smtClean="0">
                <a:solidFill>
                  <a:srgbClr val="000000"/>
                </a:solidFill>
                <a:latin typeface="+mn-lt"/>
              </a:rPr>
              <a:t>Polyamide, Polyester </a:t>
            </a:r>
            <a:endParaRPr lang="en-US" altLang="ko-KR" sz="2100" dirty="0" smtClean="0">
              <a:solidFill>
                <a:srgbClr val="000000"/>
              </a:solidFill>
              <a:latin typeface="+mn-lt"/>
            </a:endParaRPr>
          </a:p>
          <a:p>
            <a:pPr algn="just" eaLnBrk="0" hangingPunct="0">
              <a:buNone/>
            </a:pPr>
            <a:endParaRPr lang="en-US" altLang="ko-KR" sz="2100" dirty="0" smtClean="0">
              <a:solidFill>
                <a:srgbClr val="000000"/>
              </a:solidFill>
              <a:latin typeface="+mn-lt"/>
            </a:endParaRPr>
          </a:p>
          <a:p>
            <a:pPr eaLnBrk="0" hangingPunct="0">
              <a:buNone/>
            </a:pPr>
            <a:r>
              <a:rPr lang="en-US" altLang="ko-KR" sz="2100" b="1" dirty="0" smtClean="0">
                <a:latin typeface="+mn-lt"/>
              </a:rPr>
              <a:t>d. </a:t>
            </a:r>
            <a:r>
              <a:rPr lang="en-US" altLang="ko-KR" sz="2100" b="1" dirty="0" smtClean="0">
                <a:solidFill>
                  <a:schemeClr val="accent2"/>
                </a:solidFill>
                <a:latin typeface="+mn-lt"/>
              </a:rPr>
              <a:t>Trade name</a:t>
            </a:r>
            <a:r>
              <a:rPr lang="en-US" altLang="ko-KR" sz="2100" b="1" dirty="0" smtClean="0">
                <a:solidFill>
                  <a:srgbClr val="000000"/>
                </a:solidFill>
                <a:latin typeface="+mn-lt"/>
              </a:rPr>
              <a:t> : The commercial names by manufacturer </a:t>
            </a:r>
          </a:p>
          <a:p>
            <a:pPr eaLnBrk="0" hangingPunct="0">
              <a:buNone/>
            </a:pPr>
            <a:r>
              <a:rPr lang="en-US" altLang="ko-KR" sz="2100" b="1" dirty="0" smtClean="0">
                <a:solidFill>
                  <a:srgbClr val="000000"/>
                </a:solidFill>
                <a:latin typeface="+mn-lt"/>
              </a:rPr>
              <a:t>		</a:t>
            </a:r>
            <a:r>
              <a:rPr lang="en-US" altLang="ko-KR" sz="2100" dirty="0" smtClean="0">
                <a:solidFill>
                  <a:srgbClr val="000000"/>
                </a:solidFill>
                <a:latin typeface="+mn-lt"/>
              </a:rPr>
              <a:t>Teflon, Nylon </a:t>
            </a:r>
          </a:p>
          <a:p>
            <a:pPr eaLnBrk="0" hangingPunct="0">
              <a:buNone/>
            </a:pPr>
            <a:r>
              <a:rPr lang="en-US" altLang="ko-KR" sz="2100" b="1" dirty="0" smtClean="0">
                <a:solidFill>
                  <a:srgbClr val="000000"/>
                </a:solidFill>
                <a:latin typeface="+mn-lt"/>
              </a:rPr>
              <a:t> </a:t>
            </a:r>
          </a:p>
          <a:p>
            <a:pPr eaLnBrk="0" hangingPunct="0">
              <a:buNone/>
            </a:pPr>
            <a:r>
              <a:rPr lang="en-US" altLang="ko-KR" sz="2100" b="1" dirty="0" smtClean="0">
                <a:solidFill>
                  <a:srgbClr val="000000"/>
                </a:solidFill>
                <a:latin typeface="+mn-lt"/>
              </a:rPr>
              <a:t>e. </a:t>
            </a:r>
            <a:r>
              <a:rPr lang="en-US" altLang="ko-KR" sz="2100" b="1" dirty="0" smtClean="0">
                <a:solidFill>
                  <a:schemeClr val="accent2"/>
                </a:solidFill>
                <a:latin typeface="+mn-lt"/>
              </a:rPr>
              <a:t>Abbreviation name</a:t>
            </a:r>
            <a:r>
              <a:rPr lang="en-US" altLang="ko-KR" sz="2100" b="1" dirty="0" smtClean="0">
                <a:solidFill>
                  <a:srgbClr val="000000"/>
                </a:solidFill>
                <a:latin typeface="+mn-lt"/>
              </a:rPr>
              <a:t> </a:t>
            </a:r>
            <a:r>
              <a:rPr lang="en-US" altLang="ko-KR" sz="2100" dirty="0" smtClean="0">
                <a:solidFill>
                  <a:srgbClr val="000000"/>
                </a:solidFill>
                <a:latin typeface="+mn-lt"/>
              </a:rPr>
              <a:t>:  PVC, PET </a:t>
            </a:r>
          </a:p>
          <a:p>
            <a:pPr algn="just" eaLnBrk="0" hangingPunct="0">
              <a:buNone/>
            </a:pPr>
            <a:endParaRPr lang="en-US" altLang="ko-KR" dirty="0" smtClean="0">
              <a:solidFill>
                <a:srgbClr val="000000"/>
              </a:solidFill>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r>
              <a:rPr lang="en-US" dirty="0" smtClean="0">
                <a:latin typeface="+mn-lt"/>
                <a:ea typeface="+mn-ea"/>
                <a:cs typeface="+mn-cs"/>
              </a:rPr>
              <a:t>Structure</a:t>
            </a:r>
          </a:p>
        </p:txBody>
      </p:sp>
      <p:sp>
        <p:nvSpPr>
          <p:cNvPr id="3" name="Content Placeholder 2"/>
          <p:cNvSpPr>
            <a:spLocks noGrp="1"/>
          </p:cNvSpPr>
          <p:nvPr>
            <p:ph idx="1"/>
          </p:nvPr>
        </p:nvSpPr>
        <p:spPr>
          <a:xfrm>
            <a:off x="457200" y="1600200"/>
            <a:ext cx="8229600" cy="4389120"/>
          </a:xfrm>
        </p:spPr>
        <p:txBody>
          <a:bodyPr>
            <a:noAutofit/>
          </a:bodyPr>
          <a:lstStyle/>
          <a:p>
            <a:pPr lvl="1">
              <a:buFont typeface="Wingdings" pitchFamily="2" charset="2"/>
              <a:buChar char="Ø"/>
            </a:pPr>
            <a:r>
              <a:rPr lang="en-US" sz="1800" dirty="0" smtClean="0">
                <a:latin typeface="+mn-lt"/>
              </a:rPr>
              <a:t>The structure of a polymer </a:t>
            </a:r>
            <a:r>
              <a:rPr lang="en-US" sz="1800" dirty="0" smtClean="0">
                <a:latin typeface="+mn-lt"/>
              </a:rPr>
              <a:t>is related </a:t>
            </a:r>
            <a:r>
              <a:rPr lang="en-US" sz="1800" dirty="0" smtClean="0">
                <a:latin typeface="+mn-lt"/>
              </a:rPr>
              <a:t>to the physical arrangement of monomers </a:t>
            </a:r>
            <a:r>
              <a:rPr lang="en-US" sz="1800" dirty="0" smtClean="0">
                <a:latin typeface="+mn-lt"/>
              </a:rPr>
              <a:t>along the backbone of the chain.</a:t>
            </a:r>
            <a:endParaRPr lang="en-US" sz="1800" dirty="0" smtClean="0">
              <a:latin typeface="+mn-lt"/>
            </a:endParaRPr>
          </a:p>
          <a:p>
            <a:pPr lvl="1">
              <a:buFont typeface="Wingdings" pitchFamily="2" charset="2"/>
              <a:buChar char="Ø"/>
            </a:pPr>
            <a:r>
              <a:rPr lang="en-US" sz="1800" dirty="0" smtClean="0">
                <a:latin typeface="+mn-lt"/>
              </a:rPr>
              <a:t>Structure has a strong influence on the other properties of a polymer</a:t>
            </a:r>
            <a:r>
              <a:rPr lang="en-US" sz="1800" dirty="0" smtClean="0">
                <a:latin typeface="+mn-lt"/>
              </a:rPr>
              <a:t>.</a:t>
            </a:r>
          </a:p>
          <a:p>
            <a:pPr lvl="1">
              <a:buFont typeface="Wingdings" pitchFamily="2" charset="2"/>
              <a:buChar char="Ø"/>
            </a:pPr>
            <a:r>
              <a:rPr lang="en-US" sz="1800" dirty="0" smtClean="0">
                <a:latin typeface="+mn-lt"/>
              </a:rPr>
              <a:t>Polymer </a:t>
            </a:r>
            <a:r>
              <a:rPr lang="en-US" sz="1800" dirty="0" smtClean="0">
                <a:latin typeface="+mn-lt"/>
              </a:rPr>
              <a:t>scientists have developed terminology to precisely describe both the nature of the monomers as well as their relative </a:t>
            </a:r>
            <a:r>
              <a:rPr lang="en-US" sz="1800" dirty="0" smtClean="0">
                <a:latin typeface="+mn-lt"/>
              </a:rPr>
              <a:t>arrangement</a:t>
            </a:r>
          </a:p>
          <a:p>
            <a:pPr lvl="1">
              <a:buFont typeface="Wingdings" pitchFamily="2" charset="2"/>
              <a:buChar char="Ø"/>
            </a:pPr>
            <a:r>
              <a:rPr lang="en-US" sz="1800" dirty="0" smtClean="0"/>
              <a:t>If repeating units along the chain are chemically and </a:t>
            </a:r>
            <a:r>
              <a:rPr lang="en-US" sz="1800" dirty="0" err="1" smtClean="0"/>
              <a:t>sterically</a:t>
            </a:r>
            <a:r>
              <a:rPr lang="en-US" sz="1800" dirty="0" smtClean="0"/>
              <a:t> regular, then the polymer is said to possess structural regularity. </a:t>
            </a:r>
            <a:r>
              <a:rPr lang="en-US" sz="1800" dirty="0" smtClean="0"/>
              <a:t>This is known as </a:t>
            </a:r>
            <a:r>
              <a:rPr lang="en-US" sz="1800" b="1" dirty="0" smtClean="0"/>
              <a:t>configuration.</a:t>
            </a:r>
          </a:p>
          <a:p>
            <a:pPr lvl="1">
              <a:buFont typeface="Wingdings" pitchFamily="2" charset="2"/>
              <a:buChar char="Ø"/>
            </a:pPr>
            <a:r>
              <a:rPr lang="en-US" sz="1800" dirty="0" smtClean="0"/>
              <a:t>Change </a:t>
            </a:r>
            <a:r>
              <a:rPr lang="en-US" sz="1800" dirty="0" smtClean="0"/>
              <a:t>in the overall shape and size of the polymer chain may occur due to rotation about primary valence </a:t>
            </a:r>
            <a:r>
              <a:rPr lang="en-US" sz="1800" dirty="0" err="1" smtClean="0"/>
              <a:t>bonds.This</a:t>
            </a:r>
            <a:r>
              <a:rPr lang="en-US" sz="1800" dirty="0" smtClean="0"/>
              <a:t> is known as </a:t>
            </a:r>
            <a:r>
              <a:rPr lang="en-US" sz="1800" b="1" dirty="0" err="1" smtClean="0"/>
              <a:t>conformation.</a:t>
            </a:r>
            <a:r>
              <a:rPr lang="en-US" sz="1800" dirty="0" err="1" smtClean="0"/>
              <a:t>A</a:t>
            </a:r>
            <a:r>
              <a:rPr lang="en-US" sz="1800" dirty="0" smtClean="0"/>
              <a:t> </a:t>
            </a:r>
            <a:r>
              <a:rPr lang="en-US" sz="1800" dirty="0" smtClean="0"/>
              <a:t>polymer molecule may assume a large or limited number of conformations depending on:</a:t>
            </a:r>
          </a:p>
          <a:p>
            <a:pPr marL="1154430" lvl="2" indent="-514350" algn="just">
              <a:buFont typeface="+mj-lt"/>
              <a:buAutoNum type="alphaLcParenR"/>
            </a:pPr>
            <a:r>
              <a:rPr lang="en-US" sz="1800" dirty="0" smtClean="0"/>
              <a:t>Whether the polymer is amorphous or </a:t>
            </a:r>
            <a:r>
              <a:rPr lang="en-US" sz="1800" dirty="0" smtClean="0"/>
              <a:t>crystalline.</a:t>
            </a:r>
            <a:endParaRPr lang="en-US" sz="1800" dirty="0" smtClean="0"/>
          </a:p>
          <a:p>
            <a:pPr marL="1154430" lvl="2" indent="-514350" algn="just">
              <a:buFont typeface="+mj-lt"/>
              <a:buAutoNum type="alphaLcParenR"/>
            </a:pPr>
            <a:r>
              <a:rPr lang="en-US" sz="1800" dirty="0" smtClean="0"/>
              <a:t> Whether the polymer is in a solution state, molten state, or solid </a:t>
            </a:r>
            <a:r>
              <a:rPr lang="en-US" sz="1800" dirty="0" smtClean="0"/>
              <a:t>state.</a:t>
            </a:r>
            <a:endParaRPr lang="en-US" sz="1800" dirty="0" smtClean="0"/>
          </a:p>
          <a:p>
            <a:pPr lvl="1">
              <a:buFont typeface="Wingdings" pitchFamily="2" charset="2"/>
              <a:buChar char="Ø"/>
            </a:pPr>
            <a:endParaRPr lang="en-US" sz="1800" b="1" dirty="0" smtClean="0"/>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66799" y="1143000"/>
            <a:ext cx="6934200" cy="533400"/>
          </a:xfrm>
        </p:spPr>
        <p:txBody>
          <a:bodyPr>
            <a:normAutofit fontScale="90000"/>
          </a:bodyPr>
          <a:lstStyle/>
          <a:p>
            <a:r>
              <a:rPr lang="en-US" dirty="0" smtClean="0">
                <a:latin typeface="+mn-lt"/>
              </a:rPr>
              <a:t>Classification Of Structure:</a:t>
            </a:r>
            <a:endParaRPr lang="en-US" dirty="0">
              <a:latin typeface="+mn-lt"/>
            </a:endParaRPr>
          </a:p>
        </p:txBody>
      </p:sp>
      <p:sp>
        <p:nvSpPr>
          <p:cNvPr id="3" name="Content Placeholder 2"/>
          <p:cNvSpPr>
            <a:spLocks noGrp="1"/>
          </p:cNvSpPr>
          <p:nvPr>
            <p:ph idx="1"/>
          </p:nvPr>
        </p:nvSpPr>
        <p:spPr>
          <a:xfrm>
            <a:off x="381000" y="1905000"/>
            <a:ext cx="8229600" cy="4389120"/>
          </a:xfrm>
        </p:spPr>
        <p:txBody>
          <a:bodyPr/>
          <a:lstStyle/>
          <a:p>
            <a:pPr>
              <a:buNone/>
            </a:pPr>
            <a:r>
              <a:rPr lang="en-US" dirty="0" smtClean="0">
                <a:latin typeface="+mn-lt"/>
              </a:rPr>
              <a:t>	The polymer structure can be divided into 3 main classes.</a:t>
            </a:r>
          </a:p>
          <a:p>
            <a:pPr marL="514350" indent="-514350">
              <a:buFont typeface="+mj-lt"/>
              <a:buAutoNum type="alphaLcParenR"/>
            </a:pPr>
            <a:r>
              <a:rPr lang="en-US" b="1" dirty="0" smtClean="0"/>
              <a:t>Primary </a:t>
            </a:r>
            <a:r>
              <a:rPr lang="en-US" b="1" dirty="0" smtClean="0"/>
              <a:t>structure </a:t>
            </a:r>
            <a:r>
              <a:rPr lang="en-US" b="1" dirty="0" smtClean="0"/>
              <a:t>:</a:t>
            </a:r>
            <a:r>
              <a:rPr lang="en-US" dirty="0" smtClean="0">
                <a:latin typeface="+mn-lt"/>
              </a:rPr>
              <a:t>The </a:t>
            </a:r>
            <a:r>
              <a:rPr lang="en-US" dirty="0" smtClean="0">
                <a:latin typeface="+mn-lt"/>
              </a:rPr>
              <a:t>chemical structure (atomic composition) of the </a:t>
            </a:r>
            <a:r>
              <a:rPr lang="en-US" dirty="0" smtClean="0">
                <a:latin typeface="+mn-lt"/>
              </a:rPr>
              <a:t>monomer.</a:t>
            </a:r>
            <a:endParaRPr lang="en-US" dirty="0" smtClean="0">
              <a:latin typeface="+mn-lt"/>
            </a:endParaRPr>
          </a:p>
          <a:p>
            <a:pPr marL="514350" indent="-514350">
              <a:buFont typeface="+mj-lt"/>
              <a:buAutoNum type="alphaLcParenR"/>
            </a:pPr>
            <a:r>
              <a:rPr lang="en-US" b="1" dirty="0" smtClean="0"/>
              <a:t>S</a:t>
            </a:r>
            <a:r>
              <a:rPr lang="en-US" b="1" dirty="0" smtClean="0"/>
              <a:t>econdary structure: </a:t>
            </a:r>
            <a:r>
              <a:rPr lang="en-US" dirty="0" smtClean="0">
                <a:latin typeface="+mn-lt"/>
              </a:rPr>
              <a:t>The </a:t>
            </a:r>
            <a:r>
              <a:rPr lang="en-US" dirty="0" smtClean="0">
                <a:latin typeface="+mn-lt"/>
              </a:rPr>
              <a:t>structure of single polymer </a:t>
            </a:r>
            <a:r>
              <a:rPr lang="en-US" dirty="0" smtClean="0">
                <a:latin typeface="+mn-lt"/>
              </a:rPr>
              <a:t>chain.</a:t>
            </a:r>
            <a:endParaRPr lang="en-US" dirty="0" smtClean="0">
              <a:latin typeface="+mn-lt"/>
            </a:endParaRPr>
          </a:p>
          <a:p>
            <a:pPr marL="514350" indent="-514350">
              <a:buFont typeface="+mj-lt"/>
              <a:buAutoNum type="alphaLcParenR"/>
            </a:pPr>
            <a:r>
              <a:rPr lang="en-US" b="1" dirty="0" smtClean="0"/>
              <a:t>T</a:t>
            </a:r>
            <a:r>
              <a:rPr lang="en-US" b="1" dirty="0" smtClean="0"/>
              <a:t>ertiary structure:</a:t>
            </a:r>
            <a:r>
              <a:rPr lang="en-US" dirty="0" smtClean="0">
                <a:latin typeface="+mn-lt"/>
              </a:rPr>
              <a:t> Total structure </a:t>
            </a:r>
            <a:r>
              <a:rPr lang="en-US" dirty="0" smtClean="0">
                <a:latin typeface="+mn-lt"/>
              </a:rPr>
              <a:t>of polymer chains </a:t>
            </a:r>
            <a:r>
              <a:rPr lang="en-US" dirty="0" smtClean="0"/>
              <a:t>.</a:t>
            </a:r>
            <a:endParaRPr lang="en-US"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smtClean="0">
                <a:latin typeface="+mn-lt"/>
              </a:rPr>
              <a:t>a)-Primary </a:t>
            </a:r>
            <a:r>
              <a:rPr lang="en-US" b="1" dirty="0" smtClean="0">
                <a:latin typeface="+mn-lt"/>
              </a:rPr>
              <a:t>structure</a:t>
            </a:r>
            <a:endParaRPr lang="en-US" dirty="0">
              <a:latin typeface="+mn-lt"/>
            </a:endParaRPr>
          </a:p>
        </p:txBody>
      </p:sp>
      <p:sp>
        <p:nvSpPr>
          <p:cNvPr id="3" name="Content Placeholder 2"/>
          <p:cNvSpPr>
            <a:spLocks noGrp="1"/>
          </p:cNvSpPr>
          <p:nvPr>
            <p:ph idx="1"/>
          </p:nvPr>
        </p:nvSpPr>
        <p:spPr>
          <a:xfrm>
            <a:off x="457200" y="1600200"/>
            <a:ext cx="8229600" cy="4389120"/>
          </a:xfrm>
        </p:spPr>
        <p:txBody>
          <a:bodyPr>
            <a:normAutofit/>
          </a:bodyPr>
          <a:lstStyle/>
          <a:p>
            <a:pPr algn="just"/>
            <a:r>
              <a:rPr lang="en-US" sz="1900" dirty="0" smtClean="0">
                <a:latin typeface="+mn-lt"/>
              </a:rPr>
              <a:t>Primary structure refers to the atomic composition and chemical structure of the </a:t>
            </a:r>
            <a:r>
              <a:rPr lang="en-US" sz="1900" dirty="0" smtClean="0">
                <a:latin typeface="+mn-lt"/>
              </a:rPr>
              <a:t>monomer. It is the </a:t>
            </a:r>
            <a:r>
              <a:rPr lang="en-US" sz="1900" dirty="0" smtClean="0">
                <a:latin typeface="+mn-lt"/>
              </a:rPr>
              <a:t>building block of the polymer chain. </a:t>
            </a:r>
          </a:p>
          <a:p>
            <a:pPr algn="just"/>
            <a:r>
              <a:rPr lang="en-US" sz="1900" dirty="0" smtClean="0">
                <a:latin typeface="+mn-lt"/>
              </a:rPr>
              <a:t>The </a:t>
            </a:r>
            <a:r>
              <a:rPr lang="en-US" sz="1900" dirty="0" smtClean="0">
                <a:latin typeface="+mn-lt"/>
              </a:rPr>
              <a:t>chemical and electrical properties of a polymer are directly related to the chemistry of the constituent  monomers. </a:t>
            </a:r>
            <a:endParaRPr lang="en-US" sz="1900" dirty="0" smtClean="0">
              <a:latin typeface="+mn-lt"/>
            </a:endParaRPr>
          </a:p>
          <a:p>
            <a:r>
              <a:rPr lang="en-US" sz="1900" dirty="0" smtClean="0"/>
              <a:t>The properties by a monomers are determined on the basis of the following factors:</a:t>
            </a:r>
          </a:p>
          <a:p>
            <a:pPr marL="880110" lvl="1" indent="-514350">
              <a:buFont typeface="+mj-lt"/>
              <a:buAutoNum type="alphaLcParenR"/>
            </a:pPr>
            <a:r>
              <a:rPr lang="en-US" sz="1700" dirty="0" smtClean="0"/>
              <a:t>The </a:t>
            </a:r>
            <a:r>
              <a:rPr lang="en-US" sz="1700" dirty="0" smtClean="0"/>
              <a:t>nature of bonds in </a:t>
            </a:r>
            <a:r>
              <a:rPr lang="en-US" sz="1700" dirty="0" smtClean="0"/>
              <a:t>monomers.</a:t>
            </a:r>
          </a:p>
          <a:p>
            <a:pPr marL="880110" lvl="1" indent="-514350">
              <a:buFont typeface="+mj-lt"/>
              <a:buAutoNum type="alphaLcParenR"/>
            </a:pPr>
            <a:r>
              <a:rPr lang="en-US" sz="1700" dirty="0" smtClean="0"/>
              <a:t>The chemical composition of monomers</a:t>
            </a:r>
            <a:r>
              <a:rPr lang="en-US" sz="1700" dirty="0" smtClean="0"/>
              <a:t>.</a:t>
            </a:r>
            <a:endParaRPr lang="en-US" sz="1700" dirty="0" smtClean="0"/>
          </a:p>
          <a:p>
            <a:pPr marL="880110" lvl="1" indent="-514350">
              <a:buFont typeface="+mj-lt"/>
              <a:buAutoNum type="alphaLcParenR"/>
            </a:pPr>
            <a:r>
              <a:rPr lang="en-US" sz="1700" dirty="0" smtClean="0"/>
              <a:t>The type of monomers that are capable of forming </a:t>
            </a:r>
            <a:r>
              <a:rPr lang="en-US" sz="1700" dirty="0" smtClean="0"/>
              <a:t>polymers.(functionality </a:t>
            </a:r>
            <a:r>
              <a:rPr lang="en-US" sz="1700" dirty="0" smtClean="0"/>
              <a:t>of monomers)</a:t>
            </a:r>
          </a:p>
          <a:p>
            <a:pPr marL="880110" lvl="1" indent="-514350">
              <a:buFont typeface="+mj-lt"/>
              <a:buAutoNum type="alphaLcParenR"/>
            </a:pPr>
            <a:r>
              <a:rPr lang="en-US" sz="1700" dirty="0" smtClean="0"/>
              <a:t>The mode of linking of </a:t>
            </a:r>
            <a:r>
              <a:rPr lang="en-US" sz="1700" dirty="0" smtClean="0"/>
              <a:t>monomers.</a:t>
            </a:r>
            <a:endParaRPr lang="en-US" sz="1700" dirty="0" smtClean="0"/>
          </a:p>
          <a:p>
            <a:pPr algn="just">
              <a:buNone/>
            </a:pPr>
            <a:endParaRPr lang="en-US" dirty="0" smtClean="0">
              <a:latin typeface="+mn-lt"/>
            </a:endParaRPr>
          </a:p>
          <a:p>
            <a:pPr algn="just"/>
            <a:endParaRPr lang="en-US" dirty="0" smtClean="0">
              <a:latin typeface="+mn-lt"/>
            </a:endParaRP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b="1" dirty="0" smtClean="0">
                <a:latin typeface="+mn-lt"/>
              </a:rPr>
              <a:t>b)-Secondary </a:t>
            </a:r>
            <a:r>
              <a:rPr lang="en-US" b="1" dirty="0" smtClean="0">
                <a:latin typeface="+mn-lt"/>
              </a:rPr>
              <a:t>structure</a:t>
            </a:r>
            <a:endParaRPr lang="en-US" dirty="0">
              <a:latin typeface="+mn-lt"/>
            </a:endParaRPr>
          </a:p>
        </p:txBody>
      </p:sp>
      <p:sp>
        <p:nvSpPr>
          <p:cNvPr id="3" name="Content Placeholder 2"/>
          <p:cNvSpPr>
            <a:spLocks noGrp="1"/>
          </p:cNvSpPr>
          <p:nvPr>
            <p:ph idx="1"/>
          </p:nvPr>
        </p:nvSpPr>
        <p:spPr/>
        <p:txBody>
          <a:bodyPr>
            <a:normAutofit/>
          </a:bodyPr>
          <a:lstStyle/>
          <a:p>
            <a:pPr algn="just"/>
            <a:r>
              <a:rPr lang="en-US" dirty="0" smtClean="0">
                <a:latin typeface="+mn-lt"/>
              </a:rPr>
              <a:t>Secondary structure is the size and shape of an isolated single molecule. The size of the polymer is best discussed in terms of molecular weight.</a:t>
            </a:r>
          </a:p>
          <a:p>
            <a:pPr algn="just"/>
            <a:r>
              <a:rPr lang="en-US" dirty="0" smtClean="0">
                <a:latin typeface="+mn-lt"/>
              </a:rPr>
              <a:t>The shape of the polymer molecule  will be influenced naturally by the nature of the repeating unit and the manner in which these units are linked together.</a:t>
            </a: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c)-Tertiary </a:t>
            </a:r>
            <a:r>
              <a:rPr lang="en-US" b="1" dirty="0" smtClean="0">
                <a:latin typeface="+mn-lt"/>
              </a:rPr>
              <a:t>structure</a:t>
            </a:r>
            <a:endParaRPr lang="en-US" dirty="0">
              <a:latin typeface="+mn-lt"/>
            </a:endParaRPr>
          </a:p>
        </p:txBody>
      </p:sp>
      <p:sp>
        <p:nvSpPr>
          <p:cNvPr id="3" name="Content Placeholder 2"/>
          <p:cNvSpPr>
            <a:spLocks noGrp="1"/>
          </p:cNvSpPr>
          <p:nvPr>
            <p:ph idx="1"/>
          </p:nvPr>
        </p:nvSpPr>
        <p:spPr/>
        <p:txBody>
          <a:bodyPr>
            <a:normAutofit/>
          </a:bodyPr>
          <a:lstStyle/>
          <a:p>
            <a:pPr algn="just"/>
            <a:r>
              <a:rPr lang="en-US" dirty="0" smtClean="0">
                <a:latin typeface="+mn-lt"/>
              </a:rPr>
              <a:t>A given polymeric solid material </a:t>
            </a:r>
            <a:r>
              <a:rPr lang="en-US" dirty="0" smtClean="0"/>
              <a:t>consist</a:t>
            </a:r>
            <a:r>
              <a:rPr lang="en-US" dirty="0" smtClean="0"/>
              <a:t> </a:t>
            </a:r>
            <a:r>
              <a:rPr lang="en-US" dirty="0" smtClean="0">
                <a:latin typeface="+mn-lt"/>
              </a:rPr>
              <a:t>of </a:t>
            </a:r>
            <a:r>
              <a:rPr lang="en-US" dirty="0" smtClean="0">
                <a:latin typeface="+mn-lt"/>
              </a:rPr>
              <a:t>a large number of polymer molecules. </a:t>
            </a:r>
          </a:p>
          <a:p>
            <a:pPr algn="just"/>
            <a:r>
              <a:rPr lang="en-US" dirty="0" smtClean="0">
                <a:latin typeface="+mn-lt"/>
              </a:rPr>
              <a:t>Depending on the molecular structure, the process of molecular aggregation occurs essentially </a:t>
            </a:r>
            <a:r>
              <a:rPr lang="en-US" dirty="0" smtClean="0">
                <a:latin typeface="+mn-lt"/>
              </a:rPr>
              <a:t>by </a:t>
            </a:r>
            <a:r>
              <a:rPr lang="en-US" dirty="0" smtClean="0">
                <a:latin typeface="+mn-lt"/>
              </a:rPr>
              <a:t>leading to either a crystalline or amorphous material.</a:t>
            </a:r>
          </a:p>
          <a:p>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0288"/>
            <a:ext cx="8229600" cy="896112"/>
          </a:xfrm>
        </p:spPr>
        <p:txBody>
          <a:bodyPr/>
          <a:lstStyle/>
          <a:p>
            <a:r>
              <a:rPr lang="en-US" b="1" dirty="0" smtClean="0">
                <a:latin typeface="+mn-lt"/>
              </a:rPr>
              <a:t>Classes of microstructure</a:t>
            </a:r>
            <a:endParaRPr lang="en-US" b="1" dirty="0">
              <a:latin typeface="+mn-lt"/>
            </a:endParaRPr>
          </a:p>
        </p:txBody>
      </p:sp>
      <p:sp>
        <p:nvSpPr>
          <p:cNvPr id="3" name="Content Placeholder 2"/>
          <p:cNvSpPr>
            <a:spLocks noGrp="1"/>
          </p:cNvSpPr>
          <p:nvPr>
            <p:ph idx="1"/>
          </p:nvPr>
        </p:nvSpPr>
        <p:spPr/>
        <p:txBody>
          <a:bodyPr>
            <a:normAutofit/>
          </a:bodyPr>
          <a:lstStyle/>
          <a:p>
            <a:pPr>
              <a:buNone/>
            </a:pPr>
            <a:r>
              <a:rPr lang="en-US" sz="1800" dirty="0" smtClean="0">
                <a:latin typeface="+mn-lt"/>
              </a:rPr>
              <a:t>There are two main classifications for the microstructures of polymers.</a:t>
            </a:r>
          </a:p>
          <a:p>
            <a:pPr>
              <a:buFont typeface="Wingdings" pitchFamily="2" charset="2"/>
              <a:buChar char="Ø"/>
            </a:pPr>
            <a:r>
              <a:rPr lang="en-US" sz="1800" b="1" dirty="0" smtClean="0">
                <a:latin typeface="+mn-lt"/>
              </a:rPr>
              <a:t>Chemical </a:t>
            </a:r>
            <a:r>
              <a:rPr lang="en-US" sz="1800" b="1" dirty="0" smtClean="0">
                <a:latin typeface="+mn-lt"/>
              </a:rPr>
              <a:t>structure:</a:t>
            </a:r>
          </a:p>
          <a:p>
            <a:pPr marL="1124712" lvl="2" indent="-457200">
              <a:buFont typeface="+mj-lt"/>
              <a:buAutoNum type="alphaLcParenR"/>
            </a:pPr>
            <a:r>
              <a:rPr lang="en-US" sz="1800" dirty="0" smtClean="0"/>
              <a:t>Organic &amp; Inorganic </a:t>
            </a:r>
            <a:r>
              <a:rPr lang="en-US" sz="1800" dirty="0" smtClean="0"/>
              <a:t>polymers.</a:t>
            </a:r>
            <a:endParaRPr lang="en-US" sz="1800" dirty="0" smtClean="0"/>
          </a:p>
          <a:p>
            <a:pPr marL="1124712" lvl="2" indent="-457200">
              <a:buFont typeface="+mj-lt"/>
              <a:buAutoNum type="alphaLcParenR"/>
            </a:pPr>
            <a:r>
              <a:rPr lang="en-US" sz="1800" dirty="0" err="1" smtClean="0"/>
              <a:t>Homochain</a:t>
            </a:r>
            <a:r>
              <a:rPr lang="en-US" sz="1800" dirty="0" smtClean="0"/>
              <a:t> &amp; </a:t>
            </a:r>
            <a:r>
              <a:rPr lang="en-US" sz="1800" dirty="0" err="1" smtClean="0"/>
              <a:t>Heterochain</a:t>
            </a:r>
            <a:r>
              <a:rPr lang="en-US" sz="1800" dirty="0" smtClean="0"/>
              <a:t> </a:t>
            </a:r>
            <a:r>
              <a:rPr lang="en-US" sz="1800" dirty="0" smtClean="0"/>
              <a:t>polymers.</a:t>
            </a:r>
            <a:endParaRPr lang="en-US" sz="1800" dirty="0" smtClean="0"/>
          </a:p>
          <a:p>
            <a:pPr marL="1124712" lvl="2" indent="-457200">
              <a:buFont typeface="+mj-lt"/>
              <a:buAutoNum type="alphaLcParenR"/>
            </a:pPr>
            <a:r>
              <a:rPr lang="en-US" sz="1800" dirty="0" err="1" smtClean="0"/>
              <a:t>Homopolymers</a:t>
            </a:r>
            <a:r>
              <a:rPr lang="en-US" sz="1800" dirty="0" smtClean="0"/>
              <a:t> &amp; Copolymers </a:t>
            </a:r>
            <a:r>
              <a:rPr lang="en-US" sz="1800" dirty="0" smtClean="0"/>
              <a:t>.</a:t>
            </a:r>
            <a:endParaRPr lang="en-US" sz="1800" dirty="0" smtClean="0"/>
          </a:p>
          <a:p>
            <a:pPr>
              <a:buFont typeface="Wingdings" pitchFamily="2" charset="2"/>
              <a:buChar char="Ø"/>
            </a:pPr>
            <a:r>
              <a:rPr lang="en-US" sz="1800" b="1" dirty="0" smtClean="0">
                <a:latin typeface="+mn-lt"/>
              </a:rPr>
              <a:t>Geometrical structure:</a:t>
            </a:r>
          </a:p>
          <a:p>
            <a:pPr marL="1124712" lvl="2" indent="-457200">
              <a:buFont typeface="+mj-lt"/>
              <a:buAutoNum type="alphaLcParenR"/>
            </a:pPr>
            <a:r>
              <a:rPr lang="en-US" sz="1800" dirty="0" smtClean="0"/>
              <a:t>Linear </a:t>
            </a:r>
            <a:r>
              <a:rPr lang="en-US" sz="1800" dirty="0" smtClean="0"/>
              <a:t>, Branched, Network &amp; Cross linked </a:t>
            </a:r>
            <a:r>
              <a:rPr lang="en-US" sz="1800" dirty="0" smtClean="0"/>
              <a:t>polymers.</a:t>
            </a:r>
            <a:endParaRPr lang="en-US" sz="1800" dirty="0" smtClean="0"/>
          </a:p>
          <a:p>
            <a:pPr marL="1124712" lvl="2" indent="-457200">
              <a:buFont typeface="+mj-lt"/>
              <a:buAutoNum type="alphaLcParenR"/>
            </a:pPr>
            <a:r>
              <a:rPr lang="en-US" sz="1800" dirty="0" smtClean="0"/>
              <a:t>Random, Alternating, Block &amp; Graft </a:t>
            </a:r>
            <a:r>
              <a:rPr lang="en-US" sz="1800" dirty="0" smtClean="0"/>
              <a:t>polymers.</a:t>
            </a:r>
            <a:endParaRPr lang="en-US" sz="1800" dirty="0" smtClean="0"/>
          </a:p>
          <a:p>
            <a:pPr marL="1124712" lvl="2" indent="-457200">
              <a:buFont typeface="+mj-lt"/>
              <a:buAutoNum type="alphaLcParenR"/>
            </a:pPr>
            <a:r>
              <a:rPr lang="en-US" sz="1800" dirty="0" smtClean="0"/>
              <a:t>Stereo Regular </a:t>
            </a:r>
            <a:r>
              <a:rPr lang="en-US" sz="1800" dirty="0" smtClean="0"/>
              <a:t>polymers.</a:t>
            </a:r>
            <a:endParaRPr lang="en-US" sz="1800" dirty="0" smtClean="0"/>
          </a:p>
          <a:p>
            <a:pPr>
              <a:buFont typeface="Wingdings" pitchFamily="2" charset="2"/>
              <a:buChar char="Ø"/>
            </a:pPr>
            <a:endParaRPr lang="en-US" dirty="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912"/>
          </a:xfrm>
        </p:spPr>
        <p:txBody>
          <a:bodyPr>
            <a:normAutofit/>
          </a:bodyPr>
          <a:lstStyle/>
          <a:p>
            <a:r>
              <a:rPr lang="en-US" sz="3200" dirty="0" smtClean="0">
                <a:latin typeface="+mn-lt"/>
              </a:rPr>
              <a:t>Chemical Structure:</a:t>
            </a:r>
            <a:endParaRPr lang="en-US" sz="3200" dirty="0">
              <a:latin typeface="+mn-lt"/>
            </a:endParaRPr>
          </a:p>
        </p:txBody>
      </p:sp>
      <p:sp>
        <p:nvSpPr>
          <p:cNvPr id="3" name="Content Placeholder 2"/>
          <p:cNvSpPr>
            <a:spLocks noGrp="1"/>
          </p:cNvSpPr>
          <p:nvPr>
            <p:ph idx="1"/>
          </p:nvPr>
        </p:nvSpPr>
        <p:spPr>
          <a:xfrm>
            <a:off x="304800" y="1447800"/>
            <a:ext cx="8229600" cy="4114800"/>
          </a:xfrm>
        </p:spPr>
        <p:txBody>
          <a:bodyPr>
            <a:normAutofit/>
          </a:bodyPr>
          <a:lstStyle/>
          <a:p>
            <a:pPr>
              <a:buNone/>
            </a:pPr>
            <a:r>
              <a:rPr lang="en-US" sz="1800" b="1" u="sng" dirty="0" smtClean="0"/>
              <a:t>a)-Organic &amp; Inorganic </a:t>
            </a:r>
            <a:r>
              <a:rPr lang="en-US" sz="1800" b="1" u="sng" dirty="0" smtClean="0"/>
              <a:t>polymers;</a:t>
            </a:r>
          </a:p>
          <a:p>
            <a:pPr>
              <a:buNone/>
            </a:pPr>
            <a:endParaRPr lang="en-US" sz="1800" b="1" u="sng" dirty="0" smtClean="0">
              <a:latin typeface="+mn-lt"/>
            </a:endParaRPr>
          </a:p>
          <a:p>
            <a:r>
              <a:rPr lang="en-US" sz="1800" u="sng" dirty="0" smtClean="0">
                <a:latin typeface="+mn-lt"/>
              </a:rPr>
              <a:t>Organic </a:t>
            </a:r>
            <a:r>
              <a:rPr lang="en-US" sz="1800" u="sng" dirty="0" smtClean="0">
                <a:latin typeface="+mn-lt"/>
              </a:rPr>
              <a:t>polymers:</a:t>
            </a:r>
            <a:r>
              <a:rPr lang="en-US" sz="1800" dirty="0" smtClean="0">
                <a:latin typeface="+mn-lt"/>
              </a:rPr>
              <a:t>  where the backbone is made essentially of Carbon-Carbon (C-C) links.</a:t>
            </a:r>
          </a:p>
          <a:p>
            <a:pPr>
              <a:buNone/>
            </a:pPr>
            <a:r>
              <a:rPr lang="en-US" sz="1800" dirty="0" smtClean="0">
                <a:latin typeface="+mn-lt"/>
              </a:rPr>
              <a:t>	e.g. Polyethylene , Polypropylene</a:t>
            </a:r>
          </a:p>
          <a:p>
            <a:pPr>
              <a:buNone/>
            </a:pPr>
            <a:endParaRPr lang="en-US" sz="1800" dirty="0" smtClean="0">
              <a:latin typeface="+mn-lt"/>
            </a:endParaRPr>
          </a:p>
          <a:p>
            <a:endParaRPr lang="en-US" sz="1800" u="sng" dirty="0" smtClean="0">
              <a:latin typeface="+mn-lt"/>
            </a:endParaRPr>
          </a:p>
          <a:p>
            <a:endParaRPr lang="en-US" sz="1800" u="sng" dirty="0" smtClean="0"/>
          </a:p>
          <a:p>
            <a:endParaRPr lang="en-US" sz="1800" u="sng" dirty="0" smtClean="0">
              <a:latin typeface="+mn-lt"/>
            </a:endParaRPr>
          </a:p>
          <a:p>
            <a:endParaRPr lang="en-US" sz="1800" u="sng" dirty="0" smtClean="0"/>
          </a:p>
          <a:p>
            <a:endParaRPr lang="en-US" sz="1800" u="sng" dirty="0" smtClean="0">
              <a:latin typeface="+mn-lt"/>
            </a:endParaRPr>
          </a:p>
        </p:txBody>
      </p:sp>
      <p:sp>
        <p:nvSpPr>
          <p:cNvPr id="4" name="Date Placeholder 3"/>
          <p:cNvSpPr>
            <a:spLocks noGrp="1"/>
          </p:cNvSpPr>
          <p:nvPr>
            <p:ph type="dt" sz="half" idx="10"/>
          </p:nvPr>
        </p:nvSpPr>
        <p:spPr/>
        <p:txBody>
          <a:bodyPr/>
          <a:lstStyle/>
          <a:p>
            <a:fld id="{536A9284-B841-44A9-9939-5BF464A68261}" type="datetime1">
              <a:rPr lang="en-US" smtClean="0"/>
              <a:pPr/>
              <a:t>5/11/2010</a:t>
            </a:fld>
            <a:endParaRPr lang="en-US"/>
          </a:p>
        </p:txBody>
      </p:sp>
      <p:sp>
        <p:nvSpPr>
          <p:cNvPr id="5" name="Footer Placeholder 4"/>
          <p:cNvSpPr>
            <a:spLocks noGrp="1"/>
          </p:cNvSpPr>
          <p:nvPr>
            <p:ph type="ftr" sz="quarter" idx="11"/>
          </p:nvPr>
        </p:nvSpPr>
        <p:spPr/>
        <p:txBody>
          <a:bodyPr/>
          <a:lstStyle/>
          <a:p>
            <a:r>
              <a:rPr lang="en-US" smtClean="0"/>
              <a:t>Polymer &amp; Process Engineering Department, UET, Lahore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pic>
        <p:nvPicPr>
          <p:cNvPr id="7" name="Picture 6" descr="polyethylene_formation_complete.jpg"/>
          <p:cNvPicPr>
            <a:picLocks noChangeAspect="1"/>
          </p:cNvPicPr>
          <p:nvPr/>
        </p:nvPicPr>
        <p:blipFill>
          <a:blip r:embed="rId2"/>
          <a:stretch>
            <a:fillRect/>
          </a:stretch>
        </p:blipFill>
        <p:spPr>
          <a:xfrm>
            <a:off x="1295400" y="3276600"/>
            <a:ext cx="6172200" cy="2667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512</TotalTime>
  <Words>1607</Words>
  <Application>Microsoft Office PowerPoint</Application>
  <PresentationFormat>On-screen Show (4:3)</PresentationFormat>
  <Paragraphs>249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POLYMERS</vt:lpstr>
      <vt:lpstr>Polymer </vt:lpstr>
      <vt:lpstr>Structure</vt:lpstr>
      <vt:lpstr>Classification Of Structure:</vt:lpstr>
      <vt:lpstr>a)-Primary structure</vt:lpstr>
      <vt:lpstr>b)-Secondary structure</vt:lpstr>
      <vt:lpstr>c)-Tertiary structure</vt:lpstr>
      <vt:lpstr>Classes of microstructure</vt:lpstr>
      <vt:lpstr>Chemical Structure:</vt:lpstr>
      <vt:lpstr> Inorganic polymers:where backbone chain is of any other inorganic element like Silicon or Germanium. e.g. Polygerman.</vt:lpstr>
      <vt:lpstr>b)-Homochain &amp; Heterochain polymers:</vt:lpstr>
      <vt:lpstr>   Geometrical structure:</vt:lpstr>
      <vt:lpstr>Cross-linked polymers: </vt:lpstr>
      <vt:lpstr>b)-Random, Alternating, Block &amp; Graft Polymers:</vt:lpstr>
      <vt:lpstr>c)-Stereo Regular polymers</vt:lpstr>
      <vt:lpstr>Slide 16</vt:lpstr>
      <vt:lpstr>Classification of Polymers</vt:lpstr>
      <vt:lpstr>By Occurrence:</vt:lpstr>
      <vt:lpstr>By chemical compositions:</vt:lpstr>
      <vt:lpstr>By Chain structure</vt:lpstr>
      <vt:lpstr>By processing properties</vt:lpstr>
      <vt:lpstr>Slide 22</vt:lpstr>
      <vt:lpstr>By physical properties, or end use:</vt:lpstr>
      <vt:lpstr>Slide 24</vt:lpstr>
      <vt:lpstr>Monodispersed &amp; Polydispersed Polymers</vt:lpstr>
      <vt:lpstr>Nomenclature:</vt:lpstr>
      <vt:lpstr>Types of Nomenclature: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UET</cp:lastModifiedBy>
  <cp:revision>169</cp:revision>
  <dcterms:created xsi:type="dcterms:W3CDTF">2006-08-16T00:00:00Z</dcterms:created>
  <dcterms:modified xsi:type="dcterms:W3CDTF">2010-05-12T05:48:45Z</dcterms:modified>
</cp:coreProperties>
</file>