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1" r:id="rId4"/>
    <p:sldId id="262" r:id="rId5"/>
    <p:sldId id="281" r:id="rId6"/>
    <p:sldId id="283" r:id="rId7"/>
    <p:sldId id="282" r:id="rId8"/>
    <p:sldId id="291" r:id="rId9"/>
    <p:sldId id="293" r:id="rId10"/>
    <p:sldId id="294" r:id="rId11"/>
    <p:sldId id="295" r:id="rId12"/>
    <p:sldId id="292" r:id="rId13"/>
    <p:sldId id="278" r:id="rId14"/>
    <p:sldId id="279" r:id="rId15"/>
    <p:sldId id="280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Microstructure of Steel </a:t>
            </a:r>
            <a:endParaRPr lang="en-US" dirty="0"/>
          </a:p>
        </p:txBody>
      </p:sp>
      <p:pic>
        <p:nvPicPr>
          <p:cNvPr id="4098" name="Picture 2" descr="C:\E on Imran\Lectures and Slides\Shuja\structural_steel_mic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184571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Normalizing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Heat to austenite region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Soak for a suitable time depending upon 	size of component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Cool to room temperature in air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Hardening</a:t>
            </a:r>
            <a:br>
              <a:rPr lang="en-US" u="sng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1. Heat to austenite region</a:t>
            </a:r>
          </a:p>
          <a:p>
            <a:pPr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2. Soak for a suitable time depending 	upon size of component</a:t>
            </a:r>
          </a:p>
          <a:p>
            <a:pPr>
              <a:buNone/>
            </a:pP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3. Cool to room temperature by 	quenching into oil or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Tempering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000" dirty="0" smtClean="0"/>
              <a:t>	Tempering is carried out at a temperature below the sub-critical temperature in order to reduce ‘brittleness’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However, Hardness also suffers a loss as a consequence. Hence a compromise has to be opted for an optimum combination of hardness and toughness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/>
          <a:lstStyle/>
          <a:p>
            <a:r>
              <a:rPr lang="en-US" dirty="0" err="1" smtClean="0"/>
              <a:t>Martensite</a:t>
            </a:r>
            <a:endParaRPr lang="en-US" dirty="0"/>
          </a:p>
        </p:txBody>
      </p:sp>
      <p:pic>
        <p:nvPicPr>
          <p:cNvPr id="52226" name="Picture 2" descr="C:\Users\Dr.Faiz UL Hassan\Desktop\Shuja\eemi7b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371600" y="1371600"/>
            <a:ext cx="661416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 descr="C:\Users\Dr.Faiz UL Hassan\Desktop\Shuja\eemi7c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lum bright="10000" contrast="25000"/>
          </a:blip>
          <a:srcRect/>
          <a:stretch>
            <a:fillRect/>
          </a:stretch>
        </p:blipFill>
        <p:spPr bwMode="auto">
          <a:xfrm>
            <a:off x="1617186" y="1752600"/>
            <a:ext cx="597407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Microstructure of high-speed tool steel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27000"/>
          </a:blip>
          <a:srcRect/>
          <a:stretch>
            <a:fillRect/>
          </a:stretch>
        </p:blipFill>
        <p:spPr bwMode="auto">
          <a:xfrm>
            <a:off x="914400" y="11430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33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T. T. T. 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6324600" cy="651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213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T. T. T.   Diagram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399"/>
            <a:ext cx="64008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868362"/>
          </a:xfrm>
        </p:spPr>
        <p:txBody>
          <a:bodyPr/>
          <a:lstStyle/>
          <a:p>
            <a:r>
              <a:rPr lang="en-US" dirty="0" smtClean="0"/>
              <a:t>Case Hardening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42047" y="434553"/>
            <a:ext cx="4953000" cy="65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carbon contents</a:t>
            </a:r>
            <a:endParaRPr lang="en-US" dirty="0"/>
          </a:p>
        </p:txBody>
      </p:sp>
      <p:pic>
        <p:nvPicPr>
          <p:cNvPr id="4" name="Picture 2" descr="C:\E on Imran\Lectures and Slides\Shuja\structural_steel_mic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44000"/>
          </a:blip>
          <a:srcRect/>
          <a:stretch>
            <a:fillRect/>
          </a:stretch>
        </p:blipFill>
        <p:spPr bwMode="auto">
          <a:xfrm>
            <a:off x="228600" y="3733800"/>
            <a:ext cx="4038600" cy="28270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032" y="773805"/>
            <a:ext cx="407910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3958" y="3719846"/>
            <a:ext cx="4071539" cy="283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304" y="788670"/>
            <a:ext cx="4038600" cy="270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1148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Eutectoid microstructure</a:t>
            </a:r>
            <a:endParaRPr lang="en-US" sz="3200" dirty="0"/>
          </a:p>
        </p:txBody>
      </p:sp>
      <p:pic>
        <p:nvPicPr>
          <p:cNvPr id="1026" name="Picture 2" descr="C:\E on Imran\Lectures and Slides\Shuja\Picture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015023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4864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Influence of Cooling Rate</a:t>
            </a:r>
            <a:endParaRPr lang="en-US" dirty="0"/>
          </a:p>
        </p:txBody>
      </p:sp>
      <p:pic>
        <p:nvPicPr>
          <p:cNvPr id="2050" name="Picture 2" descr="C:\E on Imran\Lectures and Slides\Shuja\piston_ro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5105400" cy="472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7912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48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Mechanical Properties of Steels mainly depend upon: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90800"/>
            <a:ext cx="68580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1. Carbon Content</a:t>
            </a: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		</a:t>
            </a:r>
            <a:r>
              <a:rPr lang="en-US" sz="3900" dirty="0" smtClean="0">
                <a:solidFill>
                  <a:srgbClr val="600000"/>
                </a:solidFill>
              </a:rPr>
              <a:t> (+ </a:t>
            </a:r>
            <a:r>
              <a:rPr lang="en-US" dirty="0" smtClean="0">
                <a:solidFill>
                  <a:srgbClr val="600000"/>
                </a:solidFill>
              </a:rPr>
              <a:t>other Alloying elements</a:t>
            </a:r>
            <a:r>
              <a:rPr lang="en-US" sz="3900" dirty="0" smtClean="0">
                <a:solidFill>
                  <a:srgbClr val="600000"/>
                </a:solidFill>
              </a:rPr>
              <a:t>)</a:t>
            </a:r>
            <a:endParaRPr lang="en-US" sz="3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2. Cooling rate</a:t>
            </a:r>
          </a:p>
          <a:p>
            <a:pPr>
              <a:buNone/>
            </a:pP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792162"/>
          </a:xfrm>
        </p:spPr>
        <p:txBody>
          <a:bodyPr/>
          <a:lstStyle/>
          <a:p>
            <a:r>
              <a:rPr lang="en-US" dirty="0" smtClean="0"/>
              <a:t>Effect of cooling rate</a:t>
            </a:r>
            <a:endParaRPr lang="en-US" dirty="0"/>
          </a:p>
        </p:txBody>
      </p:sp>
      <p:pic>
        <p:nvPicPr>
          <p:cNvPr id="9218" name="Picture 2" descr="C:\Users\Dr.Faiz UL Hassan\Desktop\tensilestrg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rgbClr val="C00000"/>
                </a:solidFill>
              </a:rPr>
              <a:t>Annealing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1. Heat to austenite region</a:t>
            </a:r>
            <a:br>
              <a:rPr lang="en-US" sz="2800" dirty="0" smtClean="0"/>
            </a:br>
            <a:r>
              <a:rPr lang="en-US" sz="2800" dirty="0" smtClean="0"/>
              <a:t>2. Soak for a suitable time depending upon size of component</a:t>
            </a:r>
            <a:br>
              <a:rPr lang="en-US" sz="2800" dirty="0" smtClean="0"/>
            </a:br>
            <a:r>
              <a:rPr lang="en-US" sz="2800" dirty="0" smtClean="0"/>
              <a:t>3. Cool to room temperature in furnace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295400"/>
            <a:ext cx="31242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u="sng" dirty="0" smtClean="0">
                <a:solidFill>
                  <a:srgbClr val="C00000"/>
                </a:solidFill>
              </a:rPr>
              <a:t>Normalizing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1. Heat to austenite region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2. Soak for a suitable time depending upon size of component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3. Cool to room temperature in air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52400"/>
            <a:ext cx="31242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800" dirty="0" smtClean="0">
                <a:solidFill>
                  <a:srgbClr val="C00000"/>
                </a:solidFill>
              </a:rPr>
              <a:t>	</a:t>
            </a:r>
            <a:r>
              <a:rPr lang="en-US" sz="9800" u="sng" dirty="0" smtClean="0">
                <a:solidFill>
                  <a:srgbClr val="C00000"/>
                </a:solidFill>
              </a:rPr>
              <a:t>Hardening</a:t>
            </a:r>
          </a:p>
          <a:p>
            <a:pPr>
              <a:buNone/>
            </a:pPr>
            <a:r>
              <a:rPr lang="en-US" sz="9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9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1. Heat to austenite region</a:t>
            </a:r>
            <a:b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2. Soak for a suitable time depending upon size of component</a:t>
            </a:r>
            <a:b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3. Cool to room temperature by quenching into oil or 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Annealing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Heat to austenite region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 Soak for a suitable time depending upon 	size of component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Cool to room temperature in furnace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55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Microstructure of Steel </vt:lpstr>
      <vt:lpstr>Different carbon contents</vt:lpstr>
      <vt:lpstr>Eutectoid microstructure</vt:lpstr>
      <vt:lpstr>Influence of Cooling Rate</vt:lpstr>
      <vt:lpstr>Slide 5</vt:lpstr>
      <vt:lpstr>Mechanical Properties of Steels mainly depend upon:</vt:lpstr>
      <vt:lpstr>Effect of cooling rate</vt:lpstr>
      <vt:lpstr>Annealing  1. Heat to austenite region 2. Soak for a suitable time depending upon size of component 3. Cool to room temperature in furnace</vt:lpstr>
      <vt:lpstr>Annealing</vt:lpstr>
      <vt:lpstr>Normalizing</vt:lpstr>
      <vt:lpstr>Hardening </vt:lpstr>
      <vt:lpstr>Tempering</vt:lpstr>
      <vt:lpstr>Martensite</vt:lpstr>
      <vt:lpstr>Slide 14</vt:lpstr>
      <vt:lpstr>Microstructure of high-speed tool steel</vt:lpstr>
      <vt:lpstr>T. T. T.  Diagram</vt:lpstr>
      <vt:lpstr>T. T. T.   Diagram </vt:lpstr>
      <vt:lpstr>Case Hardening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Allotropy</dc:title>
  <dc:creator>Dr.Faiz UL Hassan</dc:creator>
  <cp:lastModifiedBy>Dr.Faiz UL Hassan</cp:lastModifiedBy>
  <cp:revision>10</cp:revision>
  <dcterms:created xsi:type="dcterms:W3CDTF">2006-08-16T00:00:00Z</dcterms:created>
  <dcterms:modified xsi:type="dcterms:W3CDTF">2010-03-21T06:07:51Z</dcterms:modified>
</cp:coreProperties>
</file>